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43" r:id="rId1"/>
  </p:sldMasterIdLst>
  <p:sldIdLst>
    <p:sldId id="256" r:id="rId2"/>
    <p:sldId id="257" r:id="rId3"/>
    <p:sldId id="258" r:id="rId4"/>
    <p:sldId id="259" r:id="rId5"/>
    <p:sldId id="260" r:id="rId6"/>
    <p:sldId id="294" r:id="rId7"/>
    <p:sldId id="295" r:id="rId8"/>
    <p:sldId id="289" r:id="rId9"/>
    <p:sldId id="296" r:id="rId10"/>
    <p:sldId id="290" r:id="rId11"/>
    <p:sldId id="297" r:id="rId12"/>
    <p:sldId id="291" r:id="rId13"/>
    <p:sldId id="299" r:id="rId14"/>
    <p:sldId id="298" r:id="rId15"/>
    <p:sldId id="268" r:id="rId16"/>
    <p:sldId id="261" r:id="rId17"/>
    <p:sldId id="293" r:id="rId18"/>
    <p:sldId id="292" r:id="rId19"/>
    <p:sldId id="300" r:id="rId20"/>
    <p:sldId id="263" r:id="rId21"/>
    <p:sldId id="270" r:id="rId22"/>
    <p:sldId id="262" r:id="rId23"/>
    <p:sldId id="264" r:id="rId24"/>
    <p:sldId id="265" r:id="rId25"/>
    <p:sldId id="301" r:id="rId26"/>
    <p:sldId id="302" r:id="rId27"/>
    <p:sldId id="266" r:id="rId28"/>
    <p:sldId id="267" r:id="rId29"/>
    <p:sldId id="271" r:id="rId30"/>
    <p:sldId id="272" r:id="rId31"/>
    <p:sldId id="273" r:id="rId32"/>
    <p:sldId id="269" r:id="rId33"/>
    <p:sldId id="274" r:id="rId34"/>
    <p:sldId id="275" r:id="rId35"/>
    <p:sldId id="276" r:id="rId36"/>
    <p:sldId id="277" r:id="rId37"/>
    <p:sldId id="278" r:id="rId38"/>
    <p:sldId id="279" r:id="rId39"/>
    <p:sldId id="280" r:id="rId40"/>
    <p:sldId id="281" r:id="rId41"/>
    <p:sldId id="282" r:id="rId42"/>
    <p:sldId id="283" r:id="rId43"/>
    <p:sldId id="284" r:id="rId44"/>
    <p:sldId id="285" r:id="rId45"/>
    <p:sldId id="286" r:id="rId46"/>
    <p:sldId id="287" r:id="rId47"/>
    <p:sldId id="288" r:id="rId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35ABF1E0-7799-4727-A87F-D6ABB13F7BDC}">
          <p14:sldIdLst>
            <p14:sldId id="256"/>
            <p14:sldId id="257"/>
            <p14:sldId id="258"/>
            <p14:sldId id="259"/>
            <p14:sldId id="260"/>
            <p14:sldId id="294"/>
            <p14:sldId id="295"/>
            <p14:sldId id="289"/>
            <p14:sldId id="296"/>
            <p14:sldId id="290"/>
            <p14:sldId id="297"/>
            <p14:sldId id="291"/>
            <p14:sldId id="299"/>
            <p14:sldId id="298"/>
          </p14:sldIdLst>
        </p14:section>
        <p14:section name="Untitled Section" id="{42D33AAA-32D3-4BA9-B0FF-F185BFB2D456}">
          <p14:sldIdLst>
            <p14:sldId id="268"/>
            <p14:sldId id="261"/>
            <p14:sldId id="293"/>
            <p14:sldId id="292"/>
            <p14:sldId id="300"/>
            <p14:sldId id="263"/>
            <p14:sldId id="270"/>
            <p14:sldId id="262"/>
            <p14:sldId id="264"/>
            <p14:sldId id="265"/>
            <p14:sldId id="301"/>
            <p14:sldId id="302"/>
            <p14:sldId id="266"/>
            <p14:sldId id="267"/>
            <p14:sldId id="271"/>
            <p14:sldId id="272"/>
            <p14:sldId id="273"/>
            <p14:sldId id="269"/>
            <p14:sldId id="274"/>
            <p14:sldId id="275"/>
            <p14:sldId id="276"/>
            <p14:sldId id="277"/>
            <p14:sldId id="278"/>
            <p14:sldId id="279"/>
            <p14:sldId id="280"/>
            <p14:sldId id="281"/>
            <p14:sldId id="282"/>
            <p14:sldId id="283"/>
            <p14:sldId id="284"/>
            <p14:sldId id="285"/>
            <p14:sldId id="286"/>
            <p14:sldId id="287"/>
            <p14:sldId id="288"/>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53A4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313" autoAdjust="0"/>
    <p:restoredTop sz="94660"/>
  </p:normalViewPr>
  <p:slideViewPr>
    <p:cSldViewPr snapToGrid="0">
      <p:cViewPr varScale="1">
        <p:scale>
          <a:sx n="79" d="100"/>
          <a:sy n="79" d="100"/>
        </p:scale>
        <p:origin x="72" y="15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4.e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49A7BD-2708-4B67-AAF2-A8533C4B8E8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F3C6D815-DF9D-4CD7-9D64-7B02CE94974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DA556A91-7899-48F1-9984-49BF454F4A06}"/>
              </a:ext>
            </a:extLst>
          </p:cNvPr>
          <p:cNvSpPr>
            <a:spLocks noGrp="1"/>
          </p:cNvSpPr>
          <p:nvPr>
            <p:ph type="dt" sz="half" idx="10"/>
          </p:nvPr>
        </p:nvSpPr>
        <p:spPr/>
        <p:txBody>
          <a:bodyPr/>
          <a:lstStyle/>
          <a:p>
            <a:fld id="{00AC0DD6-1689-47B5-B75C-E35376195F92}" type="datetimeFigureOut">
              <a:rPr lang="en-IN" smtClean="0"/>
              <a:t>18-01-2021</a:t>
            </a:fld>
            <a:endParaRPr lang="en-IN"/>
          </a:p>
        </p:txBody>
      </p:sp>
      <p:sp>
        <p:nvSpPr>
          <p:cNvPr id="5" name="Footer Placeholder 4">
            <a:extLst>
              <a:ext uri="{FF2B5EF4-FFF2-40B4-BE49-F238E27FC236}">
                <a16:creationId xmlns:a16="http://schemas.microsoft.com/office/drawing/2014/main" id="{20FF6D14-C1F2-4BF6-B975-3B7C1D062EB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57941D6-854A-4A18-9A4C-1A01155E4D25}"/>
              </a:ext>
            </a:extLst>
          </p:cNvPr>
          <p:cNvSpPr>
            <a:spLocks noGrp="1"/>
          </p:cNvSpPr>
          <p:nvPr>
            <p:ph type="sldNum" sz="quarter" idx="12"/>
          </p:nvPr>
        </p:nvSpPr>
        <p:spPr/>
        <p:txBody>
          <a:bodyPr/>
          <a:lstStyle/>
          <a:p>
            <a:fld id="{2EF573BC-06E5-4808-8A75-A18623062BE3}" type="slidenum">
              <a:rPr lang="en-IN" smtClean="0"/>
              <a:t>‹#›</a:t>
            </a:fld>
            <a:endParaRPr lang="en-IN"/>
          </a:p>
        </p:txBody>
      </p:sp>
    </p:spTree>
    <p:extLst>
      <p:ext uri="{BB962C8B-B14F-4D97-AF65-F5344CB8AC3E}">
        <p14:creationId xmlns:p14="http://schemas.microsoft.com/office/powerpoint/2010/main" val="30113524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3D4EDD-1C17-4A96-8699-8A570DC39727}"/>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EA45F1EC-EE13-4A84-B184-5700F6AC9B2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46E7D2C-8D17-49FD-9B60-6629ABCA509D}"/>
              </a:ext>
            </a:extLst>
          </p:cNvPr>
          <p:cNvSpPr>
            <a:spLocks noGrp="1"/>
          </p:cNvSpPr>
          <p:nvPr>
            <p:ph type="dt" sz="half" idx="10"/>
          </p:nvPr>
        </p:nvSpPr>
        <p:spPr/>
        <p:txBody>
          <a:bodyPr/>
          <a:lstStyle/>
          <a:p>
            <a:fld id="{00AC0DD6-1689-47B5-B75C-E35376195F92}" type="datetimeFigureOut">
              <a:rPr lang="en-IN" smtClean="0"/>
              <a:t>18-01-2021</a:t>
            </a:fld>
            <a:endParaRPr lang="en-IN"/>
          </a:p>
        </p:txBody>
      </p:sp>
      <p:sp>
        <p:nvSpPr>
          <p:cNvPr id="5" name="Footer Placeholder 4">
            <a:extLst>
              <a:ext uri="{FF2B5EF4-FFF2-40B4-BE49-F238E27FC236}">
                <a16:creationId xmlns:a16="http://schemas.microsoft.com/office/drawing/2014/main" id="{1E7D1126-BFDB-480E-8943-68C48D80AD6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A4626FF-EBCF-488F-B76D-684381F8697E}"/>
              </a:ext>
            </a:extLst>
          </p:cNvPr>
          <p:cNvSpPr>
            <a:spLocks noGrp="1"/>
          </p:cNvSpPr>
          <p:nvPr>
            <p:ph type="sldNum" sz="quarter" idx="12"/>
          </p:nvPr>
        </p:nvSpPr>
        <p:spPr/>
        <p:txBody>
          <a:bodyPr/>
          <a:lstStyle/>
          <a:p>
            <a:fld id="{2EF573BC-06E5-4808-8A75-A18623062BE3}" type="slidenum">
              <a:rPr lang="en-IN" smtClean="0"/>
              <a:t>‹#›</a:t>
            </a:fld>
            <a:endParaRPr lang="en-IN"/>
          </a:p>
        </p:txBody>
      </p:sp>
    </p:spTree>
    <p:extLst>
      <p:ext uri="{BB962C8B-B14F-4D97-AF65-F5344CB8AC3E}">
        <p14:creationId xmlns:p14="http://schemas.microsoft.com/office/powerpoint/2010/main" val="37985936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5A58B68-ABF0-47DA-9F46-AAA6C2B3F545}"/>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828A444B-27D2-4523-BF2E-227BBB6036A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3582A32-69C9-4F18-875A-EB2887467CD4}"/>
              </a:ext>
            </a:extLst>
          </p:cNvPr>
          <p:cNvSpPr>
            <a:spLocks noGrp="1"/>
          </p:cNvSpPr>
          <p:nvPr>
            <p:ph type="dt" sz="half" idx="10"/>
          </p:nvPr>
        </p:nvSpPr>
        <p:spPr/>
        <p:txBody>
          <a:bodyPr/>
          <a:lstStyle/>
          <a:p>
            <a:fld id="{00AC0DD6-1689-47B5-B75C-E35376195F92}" type="datetimeFigureOut">
              <a:rPr lang="en-IN" smtClean="0"/>
              <a:t>18-01-2021</a:t>
            </a:fld>
            <a:endParaRPr lang="en-IN"/>
          </a:p>
        </p:txBody>
      </p:sp>
      <p:sp>
        <p:nvSpPr>
          <p:cNvPr id="5" name="Footer Placeholder 4">
            <a:extLst>
              <a:ext uri="{FF2B5EF4-FFF2-40B4-BE49-F238E27FC236}">
                <a16:creationId xmlns:a16="http://schemas.microsoft.com/office/drawing/2014/main" id="{D22D314E-FB15-4795-A360-84AEB00FE38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5E2BE80-79F1-4096-9061-93C78D4626BF}"/>
              </a:ext>
            </a:extLst>
          </p:cNvPr>
          <p:cNvSpPr>
            <a:spLocks noGrp="1"/>
          </p:cNvSpPr>
          <p:nvPr>
            <p:ph type="sldNum" sz="quarter" idx="12"/>
          </p:nvPr>
        </p:nvSpPr>
        <p:spPr/>
        <p:txBody>
          <a:bodyPr/>
          <a:lstStyle/>
          <a:p>
            <a:fld id="{2EF573BC-06E5-4808-8A75-A18623062BE3}" type="slidenum">
              <a:rPr lang="en-IN" smtClean="0"/>
              <a:t>‹#›</a:t>
            </a:fld>
            <a:endParaRPr lang="en-IN"/>
          </a:p>
        </p:txBody>
      </p:sp>
    </p:spTree>
    <p:extLst>
      <p:ext uri="{BB962C8B-B14F-4D97-AF65-F5344CB8AC3E}">
        <p14:creationId xmlns:p14="http://schemas.microsoft.com/office/powerpoint/2010/main" val="26041893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7546E-BA7C-43F0-B622-9E1FFD6FBEE1}"/>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3CD7EB30-5897-4E7E-BAD5-E06A07CD899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F6962CF-F15A-4970-A767-82387FE8090A}"/>
              </a:ext>
            </a:extLst>
          </p:cNvPr>
          <p:cNvSpPr>
            <a:spLocks noGrp="1"/>
          </p:cNvSpPr>
          <p:nvPr>
            <p:ph type="dt" sz="half" idx="10"/>
          </p:nvPr>
        </p:nvSpPr>
        <p:spPr/>
        <p:txBody>
          <a:bodyPr/>
          <a:lstStyle/>
          <a:p>
            <a:fld id="{00AC0DD6-1689-47B5-B75C-E35376195F92}" type="datetimeFigureOut">
              <a:rPr lang="en-IN" smtClean="0"/>
              <a:t>18-01-2021</a:t>
            </a:fld>
            <a:endParaRPr lang="en-IN"/>
          </a:p>
        </p:txBody>
      </p:sp>
      <p:sp>
        <p:nvSpPr>
          <p:cNvPr id="5" name="Footer Placeholder 4">
            <a:extLst>
              <a:ext uri="{FF2B5EF4-FFF2-40B4-BE49-F238E27FC236}">
                <a16:creationId xmlns:a16="http://schemas.microsoft.com/office/drawing/2014/main" id="{B06723A2-913D-4CDC-BCFE-B96CDBFEFAA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31026B8-9792-4D9A-B00D-26E41401C58D}"/>
              </a:ext>
            </a:extLst>
          </p:cNvPr>
          <p:cNvSpPr>
            <a:spLocks noGrp="1"/>
          </p:cNvSpPr>
          <p:nvPr>
            <p:ph type="sldNum" sz="quarter" idx="12"/>
          </p:nvPr>
        </p:nvSpPr>
        <p:spPr/>
        <p:txBody>
          <a:bodyPr/>
          <a:lstStyle/>
          <a:p>
            <a:fld id="{2EF573BC-06E5-4808-8A75-A18623062BE3}" type="slidenum">
              <a:rPr lang="en-IN" smtClean="0"/>
              <a:t>‹#›</a:t>
            </a:fld>
            <a:endParaRPr lang="en-IN"/>
          </a:p>
        </p:txBody>
      </p:sp>
    </p:spTree>
    <p:extLst>
      <p:ext uri="{BB962C8B-B14F-4D97-AF65-F5344CB8AC3E}">
        <p14:creationId xmlns:p14="http://schemas.microsoft.com/office/powerpoint/2010/main" val="36896230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AC27E7-7A95-461B-B70C-FBFD1756B3E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95F29354-3310-4C7C-8C10-E725CDAF1CE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2EDCF07-07E5-4047-9ABC-B53DEFC7BCD7}"/>
              </a:ext>
            </a:extLst>
          </p:cNvPr>
          <p:cNvSpPr>
            <a:spLocks noGrp="1"/>
          </p:cNvSpPr>
          <p:nvPr>
            <p:ph type="dt" sz="half" idx="10"/>
          </p:nvPr>
        </p:nvSpPr>
        <p:spPr/>
        <p:txBody>
          <a:bodyPr/>
          <a:lstStyle/>
          <a:p>
            <a:fld id="{00AC0DD6-1689-47B5-B75C-E35376195F92}" type="datetimeFigureOut">
              <a:rPr lang="en-IN" smtClean="0"/>
              <a:t>18-01-2021</a:t>
            </a:fld>
            <a:endParaRPr lang="en-IN"/>
          </a:p>
        </p:txBody>
      </p:sp>
      <p:sp>
        <p:nvSpPr>
          <p:cNvPr id="5" name="Footer Placeholder 4">
            <a:extLst>
              <a:ext uri="{FF2B5EF4-FFF2-40B4-BE49-F238E27FC236}">
                <a16:creationId xmlns:a16="http://schemas.microsoft.com/office/drawing/2014/main" id="{B80F9CD2-CD2C-4892-B896-8A857A81B15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F10E04C-790F-433F-9A6E-911741C098CC}"/>
              </a:ext>
            </a:extLst>
          </p:cNvPr>
          <p:cNvSpPr>
            <a:spLocks noGrp="1"/>
          </p:cNvSpPr>
          <p:nvPr>
            <p:ph type="sldNum" sz="quarter" idx="12"/>
          </p:nvPr>
        </p:nvSpPr>
        <p:spPr/>
        <p:txBody>
          <a:bodyPr/>
          <a:lstStyle/>
          <a:p>
            <a:fld id="{2EF573BC-06E5-4808-8A75-A18623062BE3}" type="slidenum">
              <a:rPr lang="en-IN" smtClean="0"/>
              <a:t>‹#›</a:t>
            </a:fld>
            <a:endParaRPr lang="en-IN"/>
          </a:p>
        </p:txBody>
      </p:sp>
    </p:spTree>
    <p:extLst>
      <p:ext uri="{BB962C8B-B14F-4D97-AF65-F5344CB8AC3E}">
        <p14:creationId xmlns:p14="http://schemas.microsoft.com/office/powerpoint/2010/main" val="38544236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A46AC8-2421-4DF5-81F8-60561C2B9643}"/>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1B73248E-DF60-4C2E-A114-ADAEE677672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D597D083-BA77-429C-B50F-7AA8EF47657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3A94C2F8-252C-4167-86C0-14B5B7E6273E}"/>
              </a:ext>
            </a:extLst>
          </p:cNvPr>
          <p:cNvSpPr>
            <a:spLocks noGrp="1"/>
          </p:cNvSpPr>
          <p:nvPr>
            <p:ph type="dt" sz="half" idx="10"/>
          </p:nvPr>
        </p:nvSpPr>
        <p:spPr/>
        <p:txBody>
          <a:bodyPr/>
          <a:lstStyle/>
          <a:p>
            <a:fld id="{00AC0DD6-1689-47B5-B75C-E35376195F92}" type="datetimeFigureOut">
              <a:rPr lang="en-IN" smtClean="0"/>
              <a:t>18-01-2021</a:t>
            </a:fld>
            <a:endParaRPr lang="en-IN"/>
          </a:p>
        </p:txBody>
      </p:sp>
      <p:sp>
        <p:nvSpPr>
          <p:cNvPr id="6" name="Footer Placeholder 5">
            <a:extLst>
              <a:ext uri="{FF2B5EF4-FFF2-40B4-BE49-F238E27FC236}">
                <a16:creationId xmlns:a16="http://schemas.microsoft.com/office/drawing/2014/main" id="{42EDC0C1-7F88-4D2B-AD08-DD0C34E52D2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B81EAE9-235A-4796-982A-0D1E11E5CAB2}"/>
              </a:ext>
            </a:extLst>
          </p:cNvPr>
          <p:cNvSpPr>
            <a:spLocks noGrp="1"/>
          </p:cNvSpPr>
          <p:nvPr>
            <p:ph type="sldNum" sz="quarter" idx="12"/>
          </p:nvPr>
        </p:nvSpPr>
        <p:spPr/>
        <p:txBody>
          <a:bodyPr/>
          <a:lstStyle/>
          <a:p>
            <a:fld id="{2EF573BC-06E5-4808-8A75-A18623062BE3}" type="slidenum">
              <a:rPr lang="en-IN" smtClean="0"/>
              <a:t>‹#›</a:t>
            </a:fld>
            <a:endParaRPr lang="en-IN"/>
          </a:p>
        </p:txBody>
      </p:sp>
    </p:spTree>
    <p:extLst>
      <p:ext uri="{BB962C8B-B14F-4D97-AF65-F5344CB8AC3E}">
        <p14:creationId xmlns:p14="http://schemas.microsoft.com/office/powerpoint/2010/main" val="20450243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D24A8-3F7C-4629-8145-7EE12CD1A871}"/>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E207EBC3-0EDB-4035-978D-42358A36063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ECFB1BA-B6F4-4568-AAE9-1447087A97F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6140E352-22C7-4A96-9B93-AFC404895AB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27DF06-05E0-43B1-9CCC-8117BCEA22D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68788928-525E-4BC3-A6CE-F9706B75D634}"/>
              </a:ext>
            </a:extLst>
          </p:cNvPr>
          <p:cNvSpPr>
            <a:spLocks noGrp="1"/>
          </p:cNvSpPr>
          <p:nvPr>
            <p:ph type="dt" sz="half" idx="10"/>
          </p:nvPr>
        </p:nvSpPr>
        <p:spPr/>
        <p:txBody>
          <a:bodyPr/>
          <a:lstStyle/>
          <a:p>
            <a:fld id="{00AC0DD6-1689-47B5-B75C-E35376195F92}" type="datetimeFigureOut">
              <a:rPr lang="en-IN" smtClean="0"/>
              <a:t>18-01-2021</a:t>
            </a:fld>
            <a:endParaRPr lang="en-IN"/>
          </a:p>
        </p:txBody>
      </p:sp>
      <p:sp>
        <p:nvSpPr>
          <p:cNvPr id="8" name="Footer Placeholder 7">
            <a:extLst>
              <a:ext uri="{FF2B5EF4-FFF2-40B4-BE49-F238E27FC236}">
                <a16:creationId xmlns:a16="http://schemas.microsoft.com/office/drawing/2014/main" id="{331E2D5E-4883-4CB9-B5F7-14A14BF753A4}"/>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8D8F960A-FD66-4148-91B0-49090CA2E157}"/>
              </a:ext>
            </a:extLst>
          </p:cNvPr>
          <p:cNvSpPr>
            <a:spLocks noGrp="1"/>
          </p:cNvSpPr>
          <p:nvPr>
            <p:ph type="sldNum" sz="quarter" idx="12"/>
          </p:nvPr>
        </p:nvSpPr>
        <p:spPr/>
        <p:txBody>
          <a:bodyPr/>
          <a:lstStyle/>
          <a:p>
            <a:fld id="{2EF573BC-06E5-4808-8A75-A18623062BE3}" type="slidenum">
              <a:rPr lang="en-IN" smtClean="0"/>
              <a:t>‹#›</a:t>
            </a:fld>
            <a:endParaRPr lang="en-IN"/>
          </a:p>
        </p:txBody>
      </p:sp>
    </p:spTree>
    <p:extLst>
      <p:ext uri="{BB962C8B-B14F-4D97-AF65-F5344CB8AC3E}">
        <p14:creationId xmlns:p14="http://schemas.microsoft.com/office/powerpoint/2010/main" val="6109133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DA967-7819-4E18-9E1F-51C85BE83EA5}"/>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91A293EA-065A-4A57-A94F-8DADE54CCD7A}"/>
              </a:ext>
            </a:extLst>
          </p:cNvPr>
          <p:cNvSpPr>
            <a:spLocks noGrp="1"/>
          </p:cNvSpPr>
          <p:nvPr>
            <p:ph type="dt" sz="half" idx="10"/>
          </p:nvPr>
        </p:nvSpPr>
        <p:spPr/>
        <p:txBody>
          <a:bodyPr/>
          <a:lstStyle/>
          <a:p>
            <a:fld id="{00AC0DD6-1689-47B5-B75C-E35376195F92}" type="datetimeFigureOut">
              <a:rPr lang="en-IN" smtClean="0"/>
              <a:t>18-01-2021</a:t>
            </a:fld>
            <a:endParaRPr lang="en-IN"/>
          </a:p>
        </p:txBody>
      </p:sp>
      <p:sp>
        <p:nvSpPr>
          <p:cNvPr id="4" name="Footer Placeholder 3">
            <a:extLst>
              <a:ext uri="{FF2B5EF4-FFF2-40B4-BE49-F238E27FC236}">
                <a16:creationId xmlns:a16="http://schemas.microsoft.com/office/drawing/2014/main" id="{F122CD36-9D49-4F5B-A0EB-C1847E2F5140}"/>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AC9B4CDB-23E5-462C-83EF-2F72B1CBA35E}"/>
              </a:ext>
            </a:extLst>
          </p:cNvPr>
          <p:cNvSpPr>
            <a:spLocks noGrp="1"/>
          </p:cNvSpPr>
          <p:nvPr>
            <p:ph type="sldNum" sz="quarter" idx="12"/>
          </p:nvPr>
        </p:nvSpPr>
        <p:spPr/>
        <p:txBody>
          <a:bodyPr/>
          <a:lstStyle/>
          <a:p>
            <a:fld id="{2EF573BC-06E5-4808-8A75-A18623062BE3}" type="slidenum">
              <a:rPr lang="en-IN" smtClean="0"/>
              <a:t>‹#›</a:t>
            </a:fld>
            <a:endParaRPr lang="en-IN"/>
          </a:p>
        </p:txBody>
      </p:sp>
    </p:spTree>
    <p:extLst>
      <p:ext uri="{BB962C8B-B14F-4D97-AF65-F5344CB8AC3E}">
        <p14:creationId xmlns:p14="http://schemas.microsoft.com/office/powerpoint/2010/main" val="26566886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28EC46F-FB7C-4E88-ABF7-24C86AD7E311}"/>
              </a:ext>
            </a:extLst>
          </p:cNvPr>
          <p:cNvSpPr>
            <a:spLocks noGrp="1"/>
          </p:cNvSpPr>
          <p:nvPr>
            <p:ph type="dt" sz="half" idx="10"/>
          </p:nvPr>
        </p:nvSpPr>
        <p:spPr/>
        <p:txBody>
          <a:bodyPr/>
          <a:lstStyle/>
          <a:p>
            <a:fld id="{00AC0DD6-1689-47B5-B75C-E35376195F92}" type="datetimeFigureOut">
              <a:rPr lang="en-IN" smtClean="0"/>
              <a:t>18-01-2021</a:t>
            </a:fld>
            <a:endParaRPr lang="en-IN"/>
          </a:p>
        </p:txBody>
      </p:sp>
      <p:sp>
        <p:nvSpPr>
          <p:cNvPr id="3" name="Footer Placeholder 2">
            <a:extLst>
              <a:ext uri="{FF2B5EF4-FFF2-40B4-BE49-F238E27FC236}">
                <a16:creationId xmlns:a16="http://schemas.microsoft.com/office/drawing/2014/main" id="{693CA35A-AB05-4E3D-B560-AD833164BEDC}"/>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61CA42E3-5C3D-4E75-8206-C6DA6E040B93}"/>
              </a:ext>
            </a:extLst>
          </p:cNvPr>
          <p:cNvSpPr>
            <a:spLocks noGrp="1"/>
          </p:cNvSpPr>
          <p:nvPr>
            <p:ph type="sldNum" sz="quarter" idx="12"/>
          </p:nvPr>
        </p:nvSpPr>
        <p:spPr/>
        <p:txBody>
          <a:bodyPr/>
          <a:lstStyle/>
          <a:p>
            <a:fld id="{2EF573BC-06E5-4808-8A75-A18623062BE3}" type="slidenum">
              <a:rPr lang="en-IN" smtClean="0"/>
              <a:t>‹#›</a:t>
            </a:fld>
            <a:endParaRPr lang="en-IN"/>
          </a:p>
        </p:txBody>
      </p:sp>
    </p:spTree>
    <p:extLst>
      <p:ext uri="{BB962C8B-B14F-4D97-AF65-F5344CB8AC3E}">
        <p14:creationId xmlns:p14="http://schemas.microsoft.com/office/powerpoint/2010/main" val="16597720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222C2A-2F5A-447B-BE5F-41C10354B8F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EFFFC254-3557-4EAE-B16C-5E313F4E63F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C1B1233-F530-4D8A-9DAF-80A877D417C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508AE03-9B56-4B5F-8137-14107E374A20}"/>
              </a:ext>
            </a:extLst>
          </p:cNvPr>
          <p:cNvSpPr>
            <a:spLocks noGrp="1"/>
          </p:cNvSpPr>
          <p:nvPr>
            <p:ph type="dt" sz="half" idx="10"/>
          </p:nvPr>
        </p:nvSpPr>
        <p:spPr/>
        <p:txBody>
          <a:bodyPr/>
          <a:lstStyle/>
          <a:p>
            <a:fld id="{00AC0DD6-1689-47B5-B75C-E35376195F92}" type="datetimeFigureOut">
              <a:rPr lang="en-IN" smtClean="0"/>
              <a:t>18-01-2021</a:t>
            </a:fld>
            <a:endParaRPr lang="en-IN"/>
          </a:p>
        </p:txBody>
      </p:sp>
      <p:sp>
        <p:nvSpPr>
          <p:cNvPr id="6" name="Footer Placeholder 5">
            <a:extLst>
              <a:ext uri="{FF2B5EF4-FFF2-40B4-BE49-F238E27FC236}">
                <a16:creationId xmlns:a16="http://schemas.microsoft.com/office/drawing/2014/main" id="{06357CCF-DBE8-4673-A636-C366DFAF2C3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71DBDB16-5C5C-4EB2-A61A-A04C4720CF2A}"/>
              </a:ext>
            </a:extLst>
          </p:cNvPr>
          <p:cNvSpPr>
            <a:spLocks noGrp="1"/>
          </p:cNvSpPr>
          <p:nvPr>
            <p:ph type="sldNum" sz="quarter" idx="12"/>
          </p:nvPr>
        </p:nvSpPr>
        <p:spPr/>
        <p:txBody>
          <a:bodyPr/>
          <a:lstStyle/>
          <a:p>
            <a:fld id="{2EF573BC-06E5-4808-8A75-A18623062BE3}" type="slidenum">
              <a:rPr lang="en-IN" smtClean="0"/>
              <a:t>‹#›</a:t>
            </a:fld>
            <a:endParaRPr lang="en-IN"/>
          </a:p>
        </p:txBody>
      </p:sp>
    </p:spTree>
    <p:extLst>
      <p:ext uri="{BB962C8B-B14F-4D97-AF65-F5344CB8AC3E}">
        <p14:creationId xmlns:p14="http://schemas.microsoft.com/office/powerpoint/2010/main" val="14937653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BE9A2-6493-4679-A1BA-D5F237A2420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708902EB-0862-4705-88CD-A514640869E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DA311697-E080-4CD9-9506-CCB1E04B5CE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E3497F3-0812-48EB-80C4-7CC54FDB1A1F}"/>
              </a:ext>
            </a:extLst>
          </p:cNvPr>
          <p:cNvSpPr>
            <a:spLocks noGrp="1"/>
          </p:cNvSpPr>
          <p:nvPr>
            <p:ph type="dt" sz="half" idx="10"/>
          </p:nvPr>
        </p:nvSpPr>
        <p:spPr/>
        <p:txBody>
          <a:bodyPr/>
          <a:lstStyle/>
          <a:p>
            <a:fld id="{00AC0DD6-1689-47B5-B75C-E35376195F92}" type="datetimeFigureOut">
              <a:rPr lang="en-IN" smtClean="0"/>
              <a:t>18-01-2021</a:t>
            </a:fld>
            <a:endParaRPr lang="en-IN"/>
          </a:p>
        </p:txBody>
      </p:sp>
      <p:sp>
        <p:nvSpPr>
          <p:cNvPr id="6" name="Footer Placeholder 5">
            <a:extLst>
              <a:ext uri="{FF2B5EF4-FFF2-40B4-BE49-F238E27FC236}">
                <a16:creationId xmlns:a16="http://schemas.microsoft.com/office/drawing/2014/main" id="{12A4CEDC-CC6E-4476-A4B6-E5EAD01FEACD}"/>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BFE034AA-A284-4A58-B30D-C66A7E81F29E}"/>
              </a:ext>
            </a:extLst>
          </p:cNvPr>
          <p:cNvSpPr>
            <a:spLocks noGrp="1"/>
          </p:cNvSpPr>
          <p:nvPr>
            <p:ph type="sldNum" sz="quarter" idx="12"/>
          </p:nvPr>
        </p:nvSpPr>
        <p:spPr/>
        <p:txBody>
          <a:bodyPr/>
          <a:lstStyle/>
          <a:p>
            <a:fld id="{2EF573BC-06E5-4808-8A75-A18623062BE3}" type="slidenum">
              <a:rPr lang="en-IN" smtClean="0"/>
              <a:t>‹#›</a:t>
            </a:fld>
            <a:endParaRPr lang="en-IN"/>
          </a:p>
        </p:txBody>
      </p:sp>
    </p:spTree>
    <p:extLst>
      <p:ext uri="{BB962C8B-B14F-4D97-AF65-F5344CB8AC3E}">
        <p14:creationId xmlns:p14="http://schemas.microsoft.com/office/powerpoint/2010/main" val="24686501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3E9B625-2575-4BAF-9D3D-C9DA6120336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3101FB86-589D-4B8D-8512-88458C9AE92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896A2BD-EE1B-4101-94C9-67BA41B8D57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0AC0DD6-1689-47B5-B75C-E35376195F92}" type="datetimeFigureOut">
              <a:rPr lang="en-IN" smtClean="0"/>
              <a:t>18-01-2021</a:t>
            </a:fld>
            <a:endParaRPr lang="en-IN"/>
          </a:p>
        </p:txBody>
      </p:sp>
      <p:sp>
        <p:nvSpPr>
          <p:cNvPr id="5" name="Footer Placeholder 4">
            <a:extLst>
              <a:ext uri="{FF2B5EF4-FFF2-40B4-BE49-F238E27FC236}">
                <a16:creationId xmlns:a16="http://schemas.microsoft.com/office/drawing/2014/main" id="{12661BA6-89B8-4247-AB24-25AB62E78B6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75D4C909-EAA4-44F8-899A-946C7069A23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EF573BC-06E5-4808-8A75-A18623062BE3}" type="slidenum">
              <a:rPr lang="en-IN" smtClean="0"/>
              <a:t>‹#›</a:t>
            </a:fld>
            <a:endParaRPr lang="en-IN"/>
          </a:p>
        </p:txBody>
      </p:sp>
    </p:spTree>
    <p:extLst>
      <p:ext uri="{BB962C8B-B14F-4D97-AF65-F5344CB8AC3E}">
        <p14:creationId xmlns:p14="http://schemas.microsoft.com/office/powerpoint/2010/main" val="226014490"/>
      </p:ext>
    </p:extLst>
  </p:cSld>
  <p:clrMap bg1="lt1" tx1="dk1" bg2="lt2" tx2="dk2" accent1="accent1" accent2="accent2" accent3="accent3" accent4="accent4" accent5="accent5" accent6="accent6" hlink="hlink" folHlink="folHlink"/>
  <p:sldLayoutIdLst>
    <p:sldLayoutId id="2147483844" r:id="rId1"/>
    <p:sldLayoutId id="2147483845" r:id="rId2"/>
    <p:sldLayoutId id="2147483846" r:id="rId3"/>
    <p:sldLayoutId id="2147483847" r:id="rId4"/>
    <p:sldLayoutId id="2147483848" r:id="rId5"/>
    <p:sldLayoutId id="2147483849" r:id="rId6"/>
    <p:sldLayoutId id="2147483850" r:id="rId7"/>
    <p:sldLayoutId id="2147483851" r:id="rId8"/>
    <p:sldLayoutId id="2147483852" r:id="rId9"/>
    <p:sldLayoutId id="2147483853" r:id="rId10"/>
    <p:sldLayoutId id="2147483854"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7.xml"/><Relationship Id="rId1" Type="http://schemas.openxmlformats.org/officeDocument/2006/relationships/vmlDrawing" Target="../drawings/vmlDrawing1.vml"/><Relationship Id="rId4" Type="http://schemas.openxmlformats.org/officeDocument/2006/relationships/image" Target="../media/image23.emf"/></Relationships>
</file>

<file path=ppt/slides/_rels/slide47.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7.xml"/><Relationship Id="rId1" Type="http://schemas.openxmlformats.org/officeDocument/2006/relationships/vmlDrawing" Target="../drawings/vmlDrawing2.vml"/><Relationship Id="rId4" Type="http://schemas.openxmlformats.org/officeDocument/2006/relationships/image" Target="../media/image24.e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E198F7C-8F22-4C67-AD49-A38C435902C6}"/>
              </a:ext>
            </a:extLst>
          </p:cNvPr>
          <p:cNvSpPr/>
          <p:nvPr/>
        </p:nvSpPr>
        <p:spPr>
          <a:xfrm>
            <a:off x="418747" y="376535"/>
            <a:ext cx="3848811" cy="923330"/>
          </a:xfrm>
          <a:prstGeom prst="rect">
            <a:avLst/>
          </a:prstGeom>
          <a:noFill/>
        </p:spPr>
        <p:txBody>
          <a:bodyPr wrap="none" lIns="91440" tIns="45720" rIns="91440" bIns="45720">
            <a:spAutoFit/>
          </a:bodyPr>
          <a:lstStyle/>
          <a:p>
            <a:pPr algn="ctr"/>
            <a:r>
              <a:rPr lang="en-US" sz="5400" dirty="0">
                <a:ln w="0"/>
                <a:latin typeface="Times New Roman" panose="02020603050405020304" pitchFamily="18" charset="0"/>
                <a:cs typeface="Times New Roman" panose="02020603050405020304" pitchFamily="18" charset="0"/>
              </a:rPr>
              <a:t>Who are we:</a:t>
            </a:r>
            <a:endParaRPr lang="en-US" sz="5400" cap="none" spc="0" dirty="0">
              <a:ln w="0"/>
              <a:solidFill>
                <a:schemeClr val="tx1"/>
              </a:solidFill>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1488319F-1544-4E50-8CA7-CCB1B144FCD5}"/>
              </a:ext>
            </a:extLst>
          </p:cNvPr>
          <p:cNvSpPr txBox="1"/>
          <p:nvPr/>
        </p:nvSpPr>
        <p:spPr>
          <a:xfrm>
            <a:off x="4791638" y="2085975"/>
            <a:ext cx="6733612" cy="1477328"/>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UG 4</a:t>
            </a:r>
            <a:r>
              <a:rPr lang="en-US" baseline="30000" dirty="0">
                <a:latin typeface="Times New Roman" panose="02020603050405020304" pitchFamily="18" charset="0"/>
                <a:cs typeface="Times New Roman" panose="02020603050405020304" pitchFamily="18" charset="0"/>
              </a:rPr>
              <a:t>th</a:t>
            </a:r>
            <a:r>
              <a:rPr lang="en-US" dirty="0">
                <a:latin typeface="Times New Roman" panose="02020603050405020304" pitchFamily="18" charset="0"/>
                <a:cs typeface="Times New Roman" panose="02020603050405020304" pitchFamily="18" charset="0"/>
              </a:rPr>
              <a:t> year students of IET DAVV Indore Madhya Pradesh.</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Team members:</a:t>
            </a:r>
          </a:p>
          <a:p>
            <a:pPr marL="1200150" lvl="2"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Ashutosh </a:t>
            </a:r>
            <a:r>
              <a:rPr lang="en-US" dirty="0" err="1">
                <a:latin typeface="Times New Roman" panose="02020603050405020304" pitchFamily="18" charset="0"/>
                <a:cs typeface="Times New Roman" panose="02020603050405020304" pitchFamily="18" charset="0"/>
              </a:rPr>
              <a:t>Halwai</a:t>
            </a:r>
            <a:endParaRPr lang="en-US" dirty="0">
              <a:latin typeface="Times New Roman" panose="02020603050405020304" pitchFamily="18" charset="0"/>
              <a:cs typeface="Times New Roman" panose="02020603050405020304" pitchFamily="18" charset="0"/>
            </a:endParaRPr>
          </a:p>
          <a:p>
            <a:pPr marL="1200150" lvl="2" indent="-285750">
              <a:buFont typeface="Arial" panose="020B0604020202020204" pitchFamily="34" charset="0"/>
              <a:buChar char="•"/>
            </a:pPr>
            <a:r>
              <a:rPr lang="en-US" dirty="0" err="1">
                <a:latin typeface="Times New Roman" panose="02020603050405020304" pitchFamily="18" charset="0"/>
                <a:cs typeface="Times New Roman" panose="02020603050405020304" pitchFamily="18" charset="0"/>
              </a:rPr>
              <a:t>Achal</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Athale</a:t>
            </a:r>
            <a:endParaRPr lang="en-US" dirty="0">
              <a:latin typeface="Times New Roman" panose="02020603050405020304" pitchFamily="18" charset="0"/>
              <a:cs typeface="Times New Roman" panose="02020603050405020304" pitchFamily="18" charset="0"/>
            </a:endParaRPr>
          </a:p>
          <a:p>
            <a:pPr marL="1200150" lvl="2" indent="-285750">
              <a:buFont typeface="Arial" panose="020B0604020202020204" pitchFamily="34" charset="0"/>
              <a:buChar char="•"/>
            </a:pPr>
            <a:r>
              <a:rPr lang="en-US" dirty="0" err="1">
                <a:latin typeface="Times New Roman" panose="02020603050405020304" pitchFamily="18" charset="0"/>
                <a:cs typeface="Times New Roman" panose="02020603050405020304" pitchFamily="18" charset="0"/>
              </a:rPr>
              <a:t>Apoorv</a:t>
            </a:r>
            <a:r>
              <a:rPr lang="en-US" dirty="0">
                <a:latin typeface="Times New Roman" panose="02020603050405020304" pitchFamily="18" charset="0"/>
                <a:cs typeface="Times New Roman" panose="02020603050405020304" pitchFamily="18" charset="0"/>
              </a:rPr>
              <a:t> Gupta </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821335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B1DC2DA-F1BE-4376-91C7-7D325E35292B}"/>
              </a:ext>
            </a:extLst>
          </p:cNvPr>
          <p:cNvSpPr>
            <a:spLocks noGrp="1"/>
          </p:cNvSpPr>
          <p:nvPr>
            <p:ph idx="1"/>
          </p:nvPr>
        </p:nvSpPr>
        <p:spPr>
          <a:xfrm>
            <a:off x="628649" y="749299"/>
            <a:ext cx="10582275" cy="5165725"/>
          </a:xfrm>
        </p:spPr>
        <p:txBody>
          <a:bodyPr>
            <a:noAutofit/>
          </a:bodyPr>
          <a:lstStyle/>
          <a:p>
            <a:r>
              <a:rPr lang="en-IN" sz="2000" dirty="0" err="1">
                <a:effectLst/>
                <a:latin typeface="Times New Roman" panose="02020603050405020304" pitchFamily="18" charset="0"/>
                <a:ea typeface="Times New Roman" panose="02020603050405020304" pitchFamily="18" charset="0"/>
                <a:cs typeface="Times New Roman" panose="02020603050405020304" pitchFamily="18" charset="0"/>
              </a:rPr>
              <a:t>Iot</a:t>
            </a:r>
            <a:r>
              <a:rPr lang="en-IN" sz="2000" dirty="0">
                <a:effectLst/>
                <a:latin typeface="Times New Roman" panose="02020603050405020304" pitchFamily="18" charset="0"/>
                <a:ea typeface="Times New Roman" panose="02020603050405020304" pitchFamily="18" charset="0"/>
                <a:cs typeface="Times New Roman" panose="02020603050405020304" pitchFamily="18" charset="0"/>
              </a:rPr>
              <a:t> enabled refrigeration unit which could be a refrigerator or a cold box, it will have battery operated </a:t>
            </a:r>
            <a:r>
              <a:rPr lang="en-IN" sz="2000" dirty="0" err="1">
                <a:effectLst/>
                <a:latin typeface="Times New Roman" panose="02020603050405020304" pitchFamily="18" charset="0"/>
                <a:ea typeface="Times New Roman" panose="02020603050405020304" pitchFamily="18" charset="0"/>
                <a:cs typeface="Times New Roman" panose="02020603050405020304" pitchFamily="18" charset="0"/>
              </a:rPr>
              <a:t>iot</a:t>
            </a:r>
            <a:r>
              <a:rPr lang="en-IN" sz="2000" dirty="0">
                <a:effectLst/>
                <a:latin typeface="Times New Roman" panose="02020603050405020304" pitchFamily="18" charset="0"/>
                <a:ea typeface="Times New Roman" panose="02020603050405020304" pitchFamily="18" charset="0"/>
                <a:cs typeface="Times New Roman" panose="02020603050405020304" pitchFamily="18" charset="0"/>
              </a:rPr>
              <a:t> device which will constantly a monitor the temperature off that you refrigeration unit in constantly reporting it to the blockchain network .The refrigeration unit will have </a:t>
            </a:r>
            <a:r>
              <a:rPr lang="en-IN" sz="2000" dirty="0" err="1">
                <a:effectLst/>
                <a:latin typeface="Times New Roman" panose="02020603050405020304" pitchFamily="18" charset="0"/>
                <a:ea typeface="Times New Roman" panose="02020603050405020304" pitchFamily="18" charset="0"/>
                <a:cs typeface="Times New Roman" panose="02020603050405020304" pitchFamily="18" charset="0"/>
              </a:rPr>
              <a:t>iot</a:t>
            </a:r>
            <a:r>
              <a:rPr lang="en-IN" sz="2000" dirty="0">
                <a:effectLst/>
                <a:latin typeface="Times New Roman" panose="02020603050405020304" pitchFamily="18" charset="0"/>
                <a:ea typeface="Times New Roman" panose="02020603050405020304" pitchFamily="18" charset="0"/>
                <a:cs typeface="Times New Roman" panose="02020603050405020304" pitchFamily="18" charset="0"/>
              </a:rPr>
              <a:t> devices having temperature monitoring device, GPS module, access  module using a SIM enabled communication.</a:t>
            </a:r>
          </a:p>
          <a:p>
            <a:r>
              <a:rPr lang="en-IN" sz="2000" dirty="0">
                <a:effectLst/>
                <a:latin typeface="Times New Roman" panose="02020603050405020304" pitchFamily="18" charset="0"/>
                <a:ea typeface="Times New Roman" panose="02020603050405020304" pitchFamily="18" charset="0"/>
                <a:cs typeface="Times New Roman" panose="02020603050405020304" pitchFamily="18" charset="0"/>
              </a:rPr>
              <a:t>The part of off the network will be the manufacturers distributors vaccinator handlers and warehouse depositors, f beneficiaries doctors and common people.</a:t>
            </a:r>
          </a:p>
          <a:p>
            <a:r>
              <a:rPr lang="en-IN" sz="2000" dirty="0">
                <a:effectLst/>
                <a:latin typeface="Times New Roman" panose="02020603050405020304" pitchFamily="18" charset="0"/>
                <a:ea typeface="Times New Roman" panose="02020603050405020304" pitchFamily="18" charset="0"/>
                <a:cs typeface="Times New Roman" panose="02020603050405020304" pitchFamily="18" charset="0"/>
              </a:rPr>
              <a:t>Vidhi system we want to create a transparency see that person who is being vaccinated can touch the vaccine is authentic and credible by scanning a barcode over the vaccine.</a:t>
            </a:r>
          </a:p>
          <a:p>
            <a:pPr marL="0" indent="0">
              <a:buNone/>
            </a:pPr>
            <a:endParaRPr lang="en-IN" sz="2000" dirty="0">
              <a:effectLst/>
              <a:latin typeface="Times New Roman" panose="02020603050405020304" pitchFamily="18" charset="0"/>
              <a:ea typeface="Times New Roman" panose="02020603050405020304" pitchFamily="18" charset="0"/>
              <a:cs typeface="Times New Roman" panose="02020603050405020304" pitchFamily="18" charset="0"/>
            </a:endParaRPr>
          </a:p>
          <a:p>
            <a:r>
              <a:rPr lang="en-IN" sz="2000" dirty="0">
                <a:effectLst/>
                <a:latin typeface="Times New Roman" panose="02020603050405020304" pitchFamily="18" charset="0"/>
                <a:ea typeface="Times New Roman" panose="02020603050405020304" pitchFamily="18" charset="0"/>
                <a:cs typeface="Times New Roman" panose="02020603050405020304" pitchFamily="18" charset="0"/>
              </a:rPr>
              <a:t>When the vaccine vial is being manufactured it will have a unique QR code printed on the vial containing the required information of the vial. The system will contain large cold boxes for the refrigeration units will have a battery operated </a:t>
            </a:r>
            <a:r>
              <a:rPr lang="en-IN" sz="2000" dirty="0" err="1">
                <a:effectLst/>
                <a:latin typeface="Times New Roman" panose="02020603050405020304" pitchFamily="18" charset="0"/>
                <a:ea typeface="Times New Roman" panose="02020603050405020304" pitchFamily="18" charset="0"/>
                <a:cs typeface="Times New Roman" panose="02020603050405020304" pitchFamily="18" charset="0"/>
              </a:rPr>
              <a:t>iot</a:t>
            </a:r>
            <a:r>
              <a:rPr lang="en-IN" sz="2000" dirty="0">
                <a:effectLst/>
                <a:latin typeface="Times New Roman" panose="02020603050405020304" pitchFamily="18" charset="0"/>
                <a:ea typeface="Times New Roman" panose="02020603050405020304" pitchFamily="18" charset="0"/>
                <a:cs typeface="Times New Roman" panose="02020603050405020304" pitchFamily="18" charset="0"/>
              </a:rPr>
              <a:t> device . The device will provide GPS tracking access control temperature monitoring if any temperature change then smart contract will already automatically notified the district immunization officer or the person responsible.</a:t>
            </a:r>
            <a:endParaRPr lang="en-IN" sz="2000" dirty="0"/>
          </a:p>
        </p:txBody>
      </p:sp>
    </p:spTree>
    <p:extLst>
      <p:ext uri="{BB962C8B-B14F-4D97-AF65-F5344CB8AC3E}">
        <p14:creationId xmlns:p14="http://schemas.microsoft.com/office/powerpoint/2010/main" val="12991798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8BBB33F-69F8-48DC-A659-3B417EC5A6A1}"/>
              </a:ext>
            </a:extLst>
          </p:cNvPr>
          <p:cNvPicPr>
            <a:picLocks noChangeAspect="1"/>
          </p:cNvPicPr>
          <p:nvPr/>
        </p:nvPicPr>
        <p:blipFill>
          <a:blip r:embed="rId2"/>
          <a:stretch>
            <a:fillRect/>
          </a:stretch>
        </p:blipFill>
        <p:spPr>
          <a:xfrm>
            <a:off x="1975862" y="528232"/>
            <a:ext cx="8240275" cy="5801535"/>
          </a:xfrm>
          <a:prstGeom prst="rect">
            <a:avLst/>
          </a:prstGeom>
        </p:spPr>
      </p:pic>
    </p:spTree>
    <p:extLst>
      <p:ext uri="{BB962C8B-B14F-4D97-AF65-F5344CB8AC3E}">
        <p14:creationId xmlns:p14="http://schemas.microsoft.com/office/powerpoint/2010/main" val="28688987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AEF7D8E-1113-4EC9-BC41-1C911F5BB34C}"/>
              </a:ext>
            </a:extLst>
          </p:cNvPr>
          <p:cNvSpPr>
            <a:spLocks noGrp="1"/>
          </p:cNvSpPr>
          <p:nvPr>
            <p:ph idx="1"/>
          </p:nvPr>
        </p:nvSpPr>
        <p:spPr>
          <a:xfrm>
            <a:off x="676275" y="854075"/>
            <a:ext cx="10515600" cy="4351338"/>
          </a:xfrm>
        </p:spPr>
        <p:txBody>
          <a:bodyPr>
            <a:normAutofit/>
          </a:bodyPr>
          <a:lstStyle/>
          <a:p>
            <a:endParaRPr lang="en-IN" sz="2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indent="0">
              <a:buNone/>
            </a:pPr>
            <a:endParaRPr lang="en-IN" sz="2800" dirty="0">
              <a:effectLst/>
              <a:latin typeface="Times New Roman" panose="02020603050405020304" pitchFamily="18" charset="0"/>
              <a:ea typeface="Times New Roman" panose="02020603050405020304" pitchFamily="18" charset="0"/>
              <a:cs typeface="Times New Roman" panose="02020603050405020304" pitchFamily="18" charset="0"/>
            </a:endParaRPr>
          </a:p>
          <a:p>
            <a:r>
              <a:rPr lang="en-IN" sz="2800" dirty="0">
                <a:effectLst/>
                <a:latin typeface="Times New Roman" panose="02020603050405020304" pitchFamily="18" charset="0"/>
                <a:ea typeface="Times New Roman" panose="02020603050405020304" pitchFamily="18" charset="0"/>
                <a:cs typeface="Times New Roman" panose="02020603050405020304" pitchFamily="18" charset="0"/>
              </a:rPr>
              <a:t>To enforce transparency and trust over the vaccine network. Blockchain based network will be followed. The nodes of the network will be at each state and the manufacturers.</a:t>
            </a:r>
          </a:p>
          <a:p>
            <a:r>
              <a:rPr lang="en-IN" sz="2800" dirty="0">
                <a:effectLst/>
                <a:latin typeface="Times New Roman" panose="02020603050405020304" pitchFamily="18" charset="0"/>
                <a:ea typeface="Times New Roman" panose="02020603050405020304" pitchFamily="18" charset="0"/>
                <a:cs typeface="Times New Roman" panose="02020603050405020304" pitchFamily="18" charset="0"/>
              </a:rPr>
              <a:t>Means decentralization of the vaccine data.</a:t>
            </a:r>
          </a:p>
          <a:p>
            <a:r>
              <a:rPr lang="en-IN" sz="2800" dirty="0">
                <a:effectLst/>
                <a:latin typeface="Times New Roman" panose="02020603050405020304" pitchFamily="18" charset="0"/>
                <a:ea typeface="Times New Roman" panose="02020603050405020304" pitchFamily="18" charset="0"/>
                <a:cs typeface="Times New Roman" panose="02020603050405020304" pitchFamily="18" charset="0"/>
              </a:rPr>
              <a:t> Anyone can scan the vaccine and see its history where it has been and </a:t>
            </a:r>
            <a:r>
              <a:rPr lang="en-IN" dirty="0">
                <a:latin typeface="Times New Roman" panose="02020603050405020304" pitchFamily="18" charset="0"/>
                <a:ea typeface="Times New Roman" panose="02020603050405020304" pitchFamily="18" charset="0"/>
                <a:cs typeface="Times New Roman" panose="02020603050405020304" pitchFamily="18" charset="0"/>
              </a:rPr>
              <a:t>t</a:t>
            </a:r>
            <a:r>
              <a:rPr lang="en-IN" sz="2800" dirty="0">
                <a:effectLst/>
                <a:latin typeface="Times New Roman" panose="02020603050405020304" pitchFamily="18" charset="0"/>
                <a:ea typeface="Times New Roman" panose="02020603050405020304" pitchFamily="18" charset="0"/>
                <a:cs typeface="Times New Roman" panose="02020603050405020304" pitchFamily="18" charset="0"/>
              </a:rPr>
              <a:t>emperature cycle to ensure credibility of the vaccine.</a:t>
            </a:r>
          </a:p>
          <a:p>
            <a:pPr marL="0" indent="0">
              <a:buNone/>
            </a:pPr>
            <a:endParaRPr lang="en-IN" sz="2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indent="0">
              <a:buNone/>
            </a:pPr>
            <a:endParaRPr lang="en-IN" dirty="0"/>
          </a:p>
        </p:txBody>
      </p:sp>
    </p:spTree>
    <p:extLst>
      <p:ext uri="{BB962C8B-B14F-4D97-AF65-F5344CB8AC3E}">
        <p14:creationId xmlns:p14="http://schemas.microsoft.com/office/powerpoint/2010/main" val="30087609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6771702-30B4-4C01-A9D8-E532CFBA879A}"/>
              </a:ext>
            </a:extLst>
          </p:cNvPr>
          <p:cNvPicPr>
            <a:picLocks noChangeAspect="1"/>
          </p:cNvPicPr>
          <p:nvPr/>
        </p:nvPicPr>
        <p:blipFill>
          <a:blip r:embed="rId2"/>
          <a:stretch>
            <a:fillRect/>
          </a:stretch>
        </p:blipFill>
        <p:spPr>
          <a:xfrm>
            <a:off x="1980625" y="642548"/>
            <a:ext cx="8230749" cy="5572903"/>
          </a:xfrm>
          <a:prstGeom prst="rect">
            <a:avLst/>
          </a:prstGeom>
        </p:spPr>
      </p:pic>
    </p:spTree>
    <p:extLst>
      <p:ext uri="{BB962C8B-B14F-4D97-AF65-F5344CB8AC3E}">
        <p14:creationId xmlns:p14="http://schemas.microsoft.com/office/powerpoint/2010/main" val="2476135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2945A30-4359-46C9-8D34-45985C089264}"/>
              </a:ext>
            </a:extLst>
          </p:cNvPr>
          <p:cNvPicPr>
            <a:picLocks noChangeAspect="1"/>
          </p:cNvPicPr>
          <p:nvPr/>
        </p:nvPicPr>
        <p:blipFill>
          <a:blip r:embed="rId2"/>
          <a:stretch>
            <a:fillRect/>
          </a:stretch>
        </p:blipFill>
        <p:spPr>
          <a:xfrm>
            <a:off x="1990152" y="180521"/>
            <a:ext cx="8211696" cy="6496957"/>
          </a:xfrm>
          <a:prstGeom prst="rect">
            <a:avLst/>
          </a:prstGeom>
        </p:spPr>
      </p:pic>
    </p:spTree>
    <p:extLst>
      <p:ext uri="{BB962C8B-B14F-4D97-AF65-F5344CB8AC3E}">
        <p14:creationId xmlns:p14="http://schemas.microsoft.com/office/powerpoint/2010/main" val="15687650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535CA498-2547-45CD-93D5-1A98B2EBC18A}"/>
              </a:ext>
            </a:extLst>
          </p:cNvPr>
          <p:cNvSpPr txBox="1"/>
          <p:nvPr/>
        </p:nvSpPr>
        <p:spPr>
          <a:xfrm>
            <a:off x="638176" y="323850"/>
            <a:ext cx="10791824" cy="3139321"/>
          </a:xfrm>
          <a:prstGeom prst="rect">
            <a:avLst/>
          </a:prstGeom>
          <a:noFill/>
        </p:spPr>
        <p:txBody>
          <a:bodyPr wrap="square" rtlCol="0">
            <a:spAutoFit/>
          </a:bodyPr>
          <a:lstStyle/>
          <a:p>
            <a:pPr marL="285750" indent="-285750">
              <a:buFont typeface="Arial" panose="020B0604020202020204" pitchFamily="34" charset="0"/>
              <a:buChar char="•"/>
            </a:pPr>
            <a:r>
              <a:rPr lang="en-US" dirty="0"/>
              <a:t>The end to end supply chain tracking will be done through blockchain network and using smart contracts to meet the constraints.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r>
              <a:rPr lang="en-US" dirty="0"/>
              <a:t>Q .</a:t>
            </a:r>
            <a:r>
              <a:rPr lang="en-US" sz="1800" b="0" i="0" dirty="0">
                <a:solidFill>
                  <a:srgbClr val="383839"/>
                </a:solidFill>
                <a:effectLst/>
                <a:latin typeface="Calibri" panose="020F0502020204030204" pitchFamily="34" charset="0"/>
              </a:rPr>
              <a:t>Have you applied for multiple problem statements? What is the linkage you have for the same, please provide information for each of them</a:t>
            </a:r>
          </a:p>
          <a:p>
            <a:endParaRPr lang="en-US" dirty="0">
              <a:solidFill>
                <a:srgbClr val="383839"/>
              </a:solidFill>
              <a:latin typeface="Calibri" panose="020F0502020204030204" pitchFamily="34" charset="0"/>
            </a:endParaRPr>
          </a:p>
          <a:p>
            <a:r>
              <a:rPr lang="en-US" dirty="0">
                <a:solidFill>
                  <a:srgbClr val="383839"/>
                </a:solidFill>
                <a:latin typeface="Calibri" panose="020F0502020204030204" pitchFamily="34" charset="0"/>
              </a:rPr>
              <a:t>Ans. This project will cover end to end delivery of vaccine, tracking and holding vaccine data.</a:t>
            </a:r>
            <a:endParaRPr lang="en-US" dirty="0"/>
          </a:p>
          <a:p>
            <a:pPr marL="285750" indent="-285750">
              <a:buFont typeface="Arial" panose="020B0604020202020204" pitchFamily="34" charset="0"/>
              <a:buChar char="•"/>
            </a:pPr>
            <a:endParaRPr lang="en-IN" dirty="0"/>
          </a:p>
        </p:txBody>
      </p:sp>
    </p:spTree>
    <p:extLst>
      <p:ext uri="{BB962C8B-B14F-4D97-AF65-F5344CB8AC3E}">
        <p14:creationId xmlns:p14="http://schemas.microsoft.com/office/powerpoint/2010/main" val="18894889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E73F40D-7127-4E30-8EE5-5675835E5354}"/>
              </a:ext>
            </a:extLst>
          </p:cNvPr>
          <p:cNvSpPr>
            <a:spLocks noGrp="1"/>
          </p:cNvSpPr>
          <p:nvPr>
            <p:ph idx="1"/>
          </p:nvPr>
        </p:nvSpPr>
        <p:spPr/>
        <p:txBody>
          <a:bodyPr/>
          <a:lstStyle/>
          <a:p>
            <a:r>
              <a:rPr lang="en-US" dirty="0"/>
              <a:t>E-box (</a:t>
            </a:r>
            <a:r>
              <a:rPr lang="en-US" dirty="0" err="1"/>
              <a:t>iot</a:t>
            </a:r>
            <a:r>
              <a:rPr lang="en-US" dirty="0"/>
              <a:t> enabled)for vaccine storage and tracking while moving</a:t>
            </a:r>
          </a:p>
          <a:p>
            <a:r>
              <a:rPr lang="en-US" dirty="0"/>
              <a:t>All states and manufactures are a part of the network.</a:t>
            </a:r>
          </a:p>
          <a:p>
            <a:r>
              <a:rPr lang="en-US" dirty="0"/>
              <a:t>They will act as a node to blockchain network.</a:t>
            </a:r>
          </a:p>
          <a:p>
            <a:r>
              <a:rPr lang="en-US" dirty="0"/>
              <a:t>Actors will be the manufacturers, transporters, retailers  ,distributers , cold </a:t>
            </a:r>
            <a:r>
              <a:rPr lang="en-US" dirty="0" err="1"/>
              <a:t>chainpoint</a:t>
            </a:r>
            <a:r>
              <a:rPr lang="en-US" dirty="0"/>
              <a:t>, government.</a:t>
            </a:r>
          </a:p>
          <a:p>
            <a:r>
              <a:rPr lang="en-US" dirty="0"/>
              <a:t>Each transfer of A batch of Vaccine between them will be a transaction(holding detailed data regarding both the parties).</a:t>
            </a:r>
          </a:p>
          <a:p>
            <a:endParaRPr lang="en-US" dirty="0"/>
          </a:p>
          <a:p>
            <a:endParaRPr lang="en-US" dirty="0"/>
          </a:p>
          <a:p>
            <a:endParaRPr lang="en-US" dirty="0"/>
          </a:p>
          <a:p>
            <a:endParaRPr lang="en-US" dirty="0"/>
          </a:p>
          <a:p>
            <a:endParaRPr lang="en-IN" dirty="0"/>
          </a:p>
        </p:txBody>
      </p:sp>
      <p:sp>
        <p:nvSpPr>
          <p:cNvPr id="4" name="Title 4">
            <a:extLst>
              <a:ext uri="{FF2B5EF4-FFF2-40B4-BE49-F238E27FC236}">
                <a16:creationId xmlns:a16="http://schemas.microsoft.com/office/drawing/2014/main" id="{85450C05-A66E-4D76-9BBD-34BC3A6A581C}"/>
              </a:ext>
            </a:extLst>
          </p:cNvPr>
          <p:cNvSpPr>
            <a:spLocks noGrp="1"/>
          </p:cNvSpPr>
          <p:nvPr>
            <p:ph type="title"/>
          </p:nvPr>
        </p:nvSpPr>
        <p:spPr>
          <a:xfrm>
            <a:off x="838200" y="231775"/>
            <a:ext cx="3495675" cy="1325563"/>
          </a:xfrm>
          <a:solidFill>
            <a:schemeClr val="bg2"/>
          </a:solidFill>
        </p:spPr>
        <p:txBody>
          <a:bodyPr>
            <a:normAutofit/>
          </a:bodyPr>
          <a:lstStyle/>
          <a:p>
            <a:pPr algn="ctr"/>
            <a:r>
              <a:rPr lang="en-US" dirty="0"/>
              <a:t>Key Points</a:t>
            </a:r>
            <a:endParaRPr lang="en-IN" dirty="0"/>
          </a:p>
        </p:txBody>
      </p:sp>
    </p:spTree>
    <p:extLst>
      <p:ext uri="{BB962C8B-B14F-4D97-AF65-F5344CB8AC3E}">
        <p14:creationId xmlns:p14="http://schemas.microsoft.com/office/powerpoint/2010/main" val="17172900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9703B-12BE-433A-B7F7-02979F106E98}"/>
              </a:ext>
            </a:extLst>
          </p:cNvPr>
          <p:cNvSpPr>
            <a:spLocks noGrp="1"/>
          </p:cNvSpPr>
          <p:nvPr>
            <p:ph type="title"/>
          </p:nvPr>
        </p:nvSpPr>
        <p:spPr/>
        <p:txBody>
          <a:bodyPr/>
          <a:lstStyle/>
          <a:p>
            <a:r>
              <a:rPr lang="en-US" dirty="0"/>
              <a:t>Network Key terms</a:t>
            </a:r>
            <a:endParaRPr lang="en-IN" dirty="0"/>
          </a:p>
        </p:txBody>
      </p:sp>
      <p:sp>
        <p:nvSpPr>
          <p:cNvPr id="3" name="Content Placeholder 2">
            <a:extLst>
              <a:ext uri="{FF2B5EF4-FFF2-40B4-BE49-F238E27FC236}">
                <a16:creationId xmlns:a16="http://schemas.microsoft.com/office/drawing/2014/main" id="{792E8685-D044-4CAF-8683-B7DFDFB48481}"/>
              </a:ext>
            </a:extLst>
          </p:cNvPr>
          <p:cNvSpPr>
            <a:spLocks noGrp="1"/>
          </p:cNvSpPr>
          <p:nvPr>
            <p:ph idx="1"/>
          </p:nvPr>
        </p:nvSpPr>
        <p:spPr/>
        <p:txBody>
          <a:bodyPr/>
          <a:lstStyle/>
          <a:p>
            <a:r>
              <a:rPr lang="en-US" dirty="0"/>
              <a:t>Node : A computing center holding the blockchain.</a:t>
            </a:r>
          </a:p>
          <a:p>
            <a:pPr lvl="3"/>
            <a:r>
              <a:rPr lang="en-US" dirty="0"/>
              <a:t>Manufacturers</a:t>
            </a:r>
          </a:p>
          <a:p>
            <a:pPr lvl="3"/>
            <a:r>
              <a:rPr lang="en-US" dirty="0"/>
              <a:t>Each state Govt</a:t>
            </a:r>
          </a:p>
          <a:p>
            <a:pPr lvl="3"/>
            <a:r>
              <a:rPr lang="en-US" dirty="0"/>
              <a:t>Center govt                                          </a:t>
            </a:r>
          </a:p>
          <a:p>
            <a:pPr lvl="3"/>
            <a:endParaRPr lang="en-US" dirty="0"/>
          </a:p>
          <a:p>
            <a:pPr marL="0" lvl="3" indent="0"/>
            <a:r>
              <a:rPr lang="en-US" dirty="0"/>
              <a:t>Participants:   Beneficiaries ,Retailers ,Distributers, Transporters ,  </a:t>
            </a:r>
            <a:r>
              <a:rPr lang="en-US" dirty="0" err="1"/>
              <a:t>coldchain</a:t>
            </a:r>
            <a:r>
              <a:rPr lang="en-US" dirty="0"/>
              <a:t> point.</a:t>
            </a:r>
          </a:p>
          <a:p>
            <a:pPr marL="0" lvl="3" indent="0"/>
            <a:endParaRPr lang="en-US" dirty="0"/>
          </a:p>
        </p:txBody>
      </p:sp>
    </p:spTree>
    <p:extLst>
      <p:ext uri="{BB962C8B-B14F-4D97-AF65-F5344CB8AC3E}">
        <p14:creationId xmlns:p14="http://schemas.microsoft.com/office/powerpoint/2010/main" val="7105921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E87876-30B9-4903-9795-AC44B3E13031}"/>
              </a:ext>
            </a:extLst>
          </p:cNvPr>
          <p:cNvSpPr>
            <a:spLocks noGrp="1"/>
          </p:cNvSpPr>
          <p:nvPr>
            <p:ph type="title"/>
          </p:nvPr>
        </p:nvSpPr>
        <p:spPr/>
        <p:txBody>
          <a:bodyPr/>
          <a:lstStyle/>
          <a:p>
            <a:r>
              <a:rPr lang="en-US" dirty="0"/>
              <a:t>Visibility of Network</a:t>
            </a:r>
            <a:endParaRPr lang="en-IN" dirty="0"/>
          </a:p>
        </p:txBody>
      </p:sp>
      <p:sp>
        <p:nvSpPr>
          <p:cNvPr id="3" name="Content Placeholder 2">
            <a:extLst>
              <a:ext uri="{FF2B5EF4-FFF2-40B4-BE49-F238E27FC236}">
                <a16:creationId xmlns:a16="http://schemas.microsoft.com/office/drawing/2014/main" id="{7D0B1C8C-86DE-4535-A3D0-784B7272DB8A}"/>
              </a:ext>
            </a:extLst>
          </p:cNvPr>
          <p:cNvSpPr>
            <a:spLocks noGrp="1"/>
          </p:cNvSpPr>
          <p:nvPr>
            <p:ph idx="1"/>
          </p:nvPr>
        </p:nvSpPr>
        <p:spPr/>
        <p:txBody>
          <a:bodyPr/>
          <a:lstStyle/>
          <a:p>
            <a:pPr marL="0" indent="0">
              <a:buNone/>
            </a:pPr>
            <a:r>
              <a:rPr lang="en-US" dirty="0"/>
              <a:t>Certificates will be given to the nodes of the network for who can write and who can read data.</a:t>
            </a:r>
          </a:p>
          <a:p>
            <a:r>
              <a:rPr lang="en-US" dirty="0"/>
              <a:t>Government: Generate Request for Vaccine in batches. Read/write</a:t>
            </a:r>
          </a:p>
          <a:p>
            <a:r>
              <a:rPr lang="en-US" dirty="0"/>
              <a:t>Manufacturers : Read/Write access to Create vaccine batch</a:t>
            </a:r>
          </a:p>
          <a:p>
            <a:r>
              <a:rPr lang="en-US" dirty="0"/>
              <a:t>Beneficiaries: Read access to the BlockChain Network</a:t>
            </a:r>
          </a:p>
        </p:txBody>
      </p:sp>
    </p:spTree>
    <p:extLst>
      <p:ext uri="{BB962C8B-B14F-4D97-AF65-F5344CB8AC3E}">
        <p14:creationId xmlns:p14="http://schemas.microsoft.com/office/powerpoint/2010/main" val="27274225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3E71239-AE86-406B-B58B-330915A89621}"/>
              </a:ext>
            </a:extLst>
          </p:cNvPr>
          <p:cNvPicPr>
            <a:picLocks noChangeAspect="1"/>
          </p:cNvPicPr>
          <p:nvPr/>
        </p:nvPicPr>
        <p:blipFill>
          <a:blip r:embed="rId2"/>
          <a:stretch>
            <a:fillRect/>
          </a:stretch>
        </p:blipFill>
        <p:spPr>
          <a:xfrm>
            <a:off x="1319685" y="416318"/>
            <a:ext cx="9202434" cy="2114845"/>
          </a:xfrm>
          <a:prstGeom prst="rect">
            <a:avLst/>
          </a:prstGeom>
        </p:spPr>
      </p:pic>
      <p:pic>
        <p:nvPicPr>
          <p:cNvPr id="7" name="Picture 6">
            <a:extLst>
              <a:ext uri="{FF2B5EF4-FFF2-40B4-BE49-F238E27FC236}">
                <a16:creationId xmlns:a16="http://schemas.microsoft.com/office/drawing/2014/main" id="{A473909C-C893-472F-B7D4-3D9C75F13BFB}"/>
              </a:ext>
            </a:extLst>
          </p:cNvPr>
          <p:cNvPicPr>
            <a:picLocks noChangeAspect="1"/>
          </p:cNvPicPr>
          <p:nvPr/>
        </p:nvPicPr>
        <p:blipFill>
          <a:blip r:embed="rId3"/>
          <a:stretch>
            <a:fillRect/>
          </a:stretch>
        </p:blipFill>
        <p:spPr>
          <a:xfrm>
            <a:off x="1662632" y="3900563"/>
            <a:ext cx="8516539" cy="1819529"/>
          </a:xfrm>
          <a:prstGeom prst="rect">
            <a:avLst/>
          </a:prstGeom>
        </p:spPr>
      </p:pic>
    </p:spTree>
    <p:extLst>
      <p:ext uri="{BB962C8B-B14F-4D97-AF65-F5344CB8AC3E}">
        <p14:creationId xmlns:p14="http://schemas.microsoft.com/office/powerpoint/2010/main" val="17215537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821D0C-5FEC-4E5C-9314-BE4A0F6F8B14}"/>
              </a:ext>
            </a:extLst>
          </p:cNvPr>
          <p:cNvSpPr>
            <a:spLocks noGrp="1"/>
          </p:cNvSpPr>
          <p:nvPr>
            <p:ph type="title"/>
          </p:nvPr>
        </p:nvSpPr>
        <p:spPr>
          <a:xfrm>
            <a:off x="324466" y="365126"/>
            <a:ext cx="3401960" cy="1035050"/>
          </a:xfrm>
          <a:solidFill>
            <a:schemeClr val="bg2"/>
          </a:solidFill>
        </p:spPr>
        <p:txBody>
          <a:bodyPr/>
          <a:lstStyle/>
          <a:p>
            <a:r>
              <a:rPr lang="en-US" dirty="0"/>
              <a:t>Thrust Areas:</a:t>
            </a:r>
            <a:endParaRPr lang="en-IN" dirty="0"/>
          </a:p>
        </p:txBody>
      </p:sp>
      <p:sp>
        <p:nvSpPr>
          <p:cNvPr id="3" name="Content Placeholder 2">
            <a:extLst>
              <a:ext uri="{FF2B5EF4-FFF2-40B4-BE49-F238E27FC236}">
                <a16:creationId xmlns:a16="http://schemas.microsoft.com/office/drawing/2014/main" id="{BA02F375-C19E-4B34-8271-09EEE85E850A}"/>
              </a:ext>
            </a:extLst>
          </p:cNvPr>
          <p:cNvSpPr>
            <a:spLocks noGrp="1"/>
          </p:cNvSpPr>
          <p:nvPr>
            <p:ph idx="1"/>
          </p:nvPr>
        </p:nvSpPr>
        <p:spPr>
          <a:xfrm>
            <a:off x="3274142" y="1825625"/>
            <a:ext cx="8079658" cy="4351338"/>
          </a:xfrm>
          <a:solidFill>
            <a:schemeClr val="bg2">
              <a:alpha val="99000"/>
            </a:schemeClr>
          </a:solidFill>
        </p:spPr>
        <p:txBody>
          <a:bodyPr>
            <a:normAutofit/>
          </a:bodyPr>
          <a:lstStyle/>
          <a:p>
            <a:endParaRPr lang="en-US" b="1" i="0" dirty="0">
              <a:solidFill>
                <a:srgbClr val="212529"/>
              </a:solidFill>
              <a:effectLst/>
              <a:latin typeface="Calibri" panose="020F0502020204030204" pitchFamily="34" charset="0"/>
            </a:endParaRPr>
          </a:p>
          <a:p>
            <a:r>
              <a:rPr lang="en-US" b="1" i="0" dirty="0">
                <a:solidFill>
                  <a:srgbClr val="212529"/>
                </a:solidFill>
                <a:effectLst/>
                <a:latin typeface="Calibri" panose="020F0502020204030204" pitchFamily="34" charset="0"/>
              </a:rPr>
              <a:t>How to ensure that Vaccine Transportation is as per the route plan and safe.</a:t>
            </a:r>
          </a:p>
          <a:p>
            <a:endParaRPr lang="en-US" b="1" dirty="0">
              <a:solidFill>
                <a:srgbClr val="212529"/>
              </a:solidFill>
              <a:latin typeface="Calibri" panose="020F0502020204030204" pitchFamily="34" charset="0"/>
            </a:endParaRPr>
          </a:p>
          <a:p>
            <a:r>
              <a:rPr lang="en-US" b="1" i="0" dirty="0">
                <a:solidFill>
                  <a:srgbClr val="212529"/>
                </a:solidFill>
                <a:effectLst/>
                <a:latin typeface="Calibri" panose="020F0502020204030204" pitchFamily="34" charset="0"/>
              </a:rPr>
              <a:t>Development of Logistic Management Information System for end to end logistic, supply chain and inventory management of vaccine </a:t>
            </a:r>
          </a:p>
          <a:p>
            <a:endParaRPr lang="en-US" b="1" dirty="0">
              <a:solidFill>
                <a:srgbClr val="212529"/>
              </a:solidFill>
              <a:latin typeface="Calibri" panose="020F0502020204030204" pitchFamily="34" charset="0"/>
            </a:endParaRPr>
          </a:p>
        </p:txBody>
      </p:sp>
    </p:spTree>
    <p:extLst>
      <p:ext uri="{BB962C8B-B14F-4D97-AF65-F5344CB8AC3E}">
        <p14:creationId xmlns:p14="http://schemas.microsoft.com/office/powerpoint/2010/main" val="28763079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8C215F9-1C0E-4B91-82B8-9A4146B52416}"/>
              </a:ext>
            </a:extLst>
          </p:cNvPr>
          <p:cNvSpPr>
            <a:spLocks noGrp="1"/>
          </p:cNvSpPr>
          <p:nvPr>
            <p:ph idx="1"/>
          </p:nvPr>
        </p:nvSpPr>
        <p:spPr/>
        <p:txBody>
          <a:bodyPr/>
          <a:lstStyle/>
          <a:p>
            <a:r>
              <a:rPr lang="en-US" dirty="0"/>
              <a:t>Vaccine vials are produced and transported in batches.</a:t>
            </a:r>
          </a:p>
          <a:p>
            <a:r>
              <a:rPr lang="en-US" dirty="0"/>
              <a:t>Each Vaccine batch has an id and holding information of corresponding vaccines vails in it.</a:t>
            </a:r>
          </a:p>
          <a:p>
            <a:r>
              <a:rPr lang="en-US" dirty="0"/>
              <a:t>These information is digitally stored on Blockchain network.</a:t>
            </a:r>
          </a:p>
          <a:p>
            <a:r>
              <a:rPr lang="en-US" dirty="0"/>
              <a:t>The information is uploaded by the Manufacturer.</a:t>
            </a:r>
          </a:p>
        </p:txBody>
      </p:sp>
      <p:sp>
        <p:nvSpPr>
          <p:cNvPr id="4" name="Title 4">
            <a:extLst>
              <a:ext uri="{FF2B5EF4-FFF2-40B4-BE49-F238E27FC236}">
                <a16:creationId xmlns:a16="http://schemas.microsoft.com/office/drawing/2014/main" id="{22D31666-03B3-4C64-99BB-DF821F89E699}"/>
              </a:ext>
            </a:extLst>
          </p:cNvPr>
          <p:cNvSpPr>
            <a:spLocks noGrp="1"/>
          </p:cNvSpPr>
          <p:nvPr>
            <p:ph type="title"/>
          </p:nvPr>
        </p:nvSpPr>
        <p:spPr>
          <a:xfrm>
            <a:off x="838200" y="365126"/>
            <a:ext cx="10515600" cy="824578"/>
          </a:xfrm>
          <a:solidFill>
            <a:schemeClr val="bg2"/>
          </a:solidFill>
        </p:spPr>
        <p:txBody>
          <a:bodyPr>
            <a:normAutofit/>
          </a:bodyPr>
          <a:lstStyle/>
          <a:p>
            <a:pPr algn="ctr"/>
            <a:r>
              <a:rPr lang="en-US" dirty="0"/>
              <a:t>Vaccine Vials</a:t>
            </a:r>
            <a:endParaRPr lang="en-IN" dirty="0"/>
          </a:p>
        </p:txBody>
      </p:sp>
    </p:spTree>
    <p:extLst>
      <p:ext uri="{BB962C8B-B14F-4D97-AF65-F5344CB8AC3E}">
        <p14:creationId xmlns:p14="http://schemas.microsoft.com/office/powerpoint/2010/main" val="10295312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D94BD-8C15-46E8-B237-EF119749A02E}"/>
              </a:ext>
            </a:extLst>
          </p:cNvPr>
          <p:cNvSpPr>
            <a:spLocks noGrp="1"/>
          </p:cNvSpPr>
          <p:nvPr>
            <p:ph type="title"/>
          </p:nvPr>
        </p:nvSpPr>
        <p:spPr/>
        <p:txBody>
          <a:bodyPr/>
          <a:lstStyle/>
          <a:p>
            <a:r>
              <a:rPr lang="en-US" dirty="0"/>
              <a:t>Transactions</a:t>
            </a:r>
            <a:endParaRPr lang="en-IN" dirty="0"/>
          </a:p>
        </p:txBody>
      </p:sp>
      <p:sp>
        <p:nvSpPr>
          <p:cNvPr id="3" name="Content Placeholder 2">
            <a:extLst>
              <a:ext uri="{FF2B5EF4-FFF2-40B4-BE49-F238E27FC236}">
                <a16:creationId xmlns:a16="http://schemas.microsoft.com/office/drawing/2014/main" id="{5B662ECB-9135-43CE-947F-196795345D38}"/>
              </a:ext>
            </a:extLst>
          </p:cNvPr>
          <p:cNvSpPr>
            <a:spLocks noGrp="1"/>
          </p:cNvSpPr>
          <p:nvPr>
            <p:ph idx="1"/>
          </p:nvPr>
        </p:nvSpPr>
        <p:spPr/>
        <p:txBody>
          <a:bodyPr/>
          <a:lstStyle/>
          <a:p>
            <a:r>
              <a:rPr lang="en-US" dirty="0"/>
              <a:t>Contents</a:t>
            </a:r>
          </a:p>
          <a:p>
            <a:pPr lvl="2"/>
            <a:r>
              <a:rPr lang="en-US" dirty="0"/>
              <a:t>Sender</a:t>
            </a:r>
          </a:p>
          <a:p>
            <a:pPr lvl="2"/>
            <a:r>
              <a:rPr lang="en-US" dirty="0"/>
              <a:t>Receiver</a:t>
            </a:r>
          </a:p>
          <a:p>
            <a:pPr lvl="2"/>
            <a:r>
              <a:rPr lang="en-US" dirty="0"/>
              <a:t>Time</a:t>
            </a:r>
          </a:p>
          <a:p>
            <a:pPr lvl="2"/>
            <a:r>
              <a:rPr lang="en-US" dirty="0"/>
              <a:t>Vaccine batch id</a:t>
            </a:r>
          </a:p>
          <a:p>
            <a:pPr lvl="2"/>
            <a:r>
              <a:rPr lang="en-US" dirty="0"/>
              <a:t>Vaccine Name</a:t>
            </a:r>
          </a:p>
          <a:p>
            <a:pPr lvl="2"/>
            <a:r>
              <a:rPr lang="en-US" dirty="0"/>
              <a:t>Quantity</a:t>
            </a:r>
          </a:p>
          <a:p>
            <a:pPr lvl="2"/>
            <a:r>
              <a:rPr lang="en-US" dirty="0"/>
              <a:t>Path</a:t>
            </a:r>
          </a:p>
          <a:p>
            <a:pPr lvl="2"/>
            <a:endParaRPr lang="en-US" dirty="0"/>
          </a:p>
          <a:p>
            <a:pPr lvl="2"/>
            <a:endParaRPr lang="en-IN" dirty="0"/>
          </a:p>
        </p:txBody>
      </p:sp>
    </p:spTree>
    <p:extLst>
      <p:ext uri="{BB962C8B-B14F-4D97-AF65-F5344CB8AC3E}">
        <p14:creationId xmlns:p14="http://schemas.microsoft.com/office/powerpoint/2010/main" val="38547060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785F00E-A8F9-4190-8DB7-2FDE2FB3D48F}"/>
              </a:ext>
            </a:extLst>
          </p:cNvPr>
          <p:cNvSpPr>
            <a:spLocks noGrp="1"/>
          </p:cNvSpPr>
          <p:nvPr>
            <p:ph idx="1"/>
          </p:nvPr>
        </p:nvSpPr>
        <p:spPr/>
        <p:txBody>
          <a:bodyPr/>
          <a:lstStyle/>
          <a:p>
            <a:r>
              <a:rPr lang="en-US" dirty="0"/>
              <a:t>E-box will contain : IoT </a:t>
            </a:r>
            <a:r>
              <a:rPr lang="en-US" dirty="0" err="1"/>
              <a:t>less,battery</a:t>
            </a:r>
            <a:r>
              <a:rPr lang="en-US" dirty="0"/>
              <a:t> operated device</a:t>
            </a:r>
            <a:r>
              <a:rPr lang="en-IN" dirty="0"/>
              <a:t> consisting of</a:t>
            </a:r>
          </a:p>
          <a:p>
            <a:pPr lvl="2"/>
            <a:r>
              <a:rPr lang="en-IN" dirty="0"/>
              <a:t>GPS module</a:t>
            </a:r>
          </a:p>
          <a:p>
            <a:pPr lvl="2"/>
            <a:r>
              <a:rPr lang="en-IN" dirty="0"/>
              <a:t>Sim module</a:t>
            </a:r>
          </a:p>
          <a:p>
            <a:pPr lvl="2"/>
            <a:r>
              <a:rPr lang="en-IN" dirty="0"/>
              <a:t>Temperature Module</a:t>
            </a:r>
          </a:p>
          <a:p>
            <a:pPr lvl="2"/>
            <a:r>
              <a:rPr lang="en-IN" dirty="0"/>
              <a:t>Access Module</a:t>
            </a:r>
          </a:p>
          <a:p>
            <a:pPr lvl="2"/>
            <a:endParaRPr lang="en-US" dirty="0"/>
          </a:p>
        </p:txBody>
      </p:sp>
      <p:sp>
        <p:nvSpPr>
          <p:cNvPr id="4" name="Title 4">
            <a:extLst>
              <a:ext uri="{FF2B5EF4-FFF2-40B4-BE49-F238E27FC236}">
                <a16:creationId xmlns:a16="http://schemas.microsoft.com/office/drawing/2014/main" id="{46130E03-B850-432F-8C28-F7FE55A4012E}"/>
              </a:ext>
            </a:extLst>
          </p:cNvPr>
          <p:cNvSpPr>
            <a:spLocks noGrp="1"/>
          </p:cNvSpPr>
          <p:nvPr>
            <p:ph type="title"/>
          </p:nvPr>
        </p:nvSpPr>
        <p:spPr>
          <a:xfrm>
            <a:off x="838200" y="365126"/>
            <a:ext cx="10515600" cy="824578"/>
          </a:xfrm>
          <a:solidFill>
            <a:schemeClr val="bg2"/>
          </a:solidFill>
        </p:spPr>
        <p:txBody>
          <a:bodyPr>
            <a:normAutofit/>
          </a:bodyPr>
          <a:lstStyle/>
          <a:p>
            <a:pPr algn="ctr"/>
            <a:r>
              <a:rPr lang="en-US" dirty="0"/>
              <a:t>Electronic documentation</a:t>
            </a:r>
            <a:endParaRPr lang="en-IN" dirty="0"/>
          </a:p>
        </p:txBody>
      </p:sp>
    </p:spTree>
    <p:extLst>
      <p:ext uri="{BB962C8B-B14F-4D97-AF65-F5344CB8AC3E}">
        <p14:creationId xmlns:p14="http://schemas.microsoft.com/office/powerpoint/2010/main" val="31290603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6DD83B-88B7-41CD-AB5D-AAF8FC8661A0}"/>
              </a:ext>
            </a:extLst>
          </p:cNvPr>
          <p:cNvSpPr>
            <a:spLocks noGrp="1"/>
          </p:cNvSpPr>
          <p:nvPr>
            <p:ph type="title"/>
          </p:nvPr>
        </p:nvSpPr>
        <p:spPr/>
        <p:txBody>
          <a:bodyPr>
            <a:normAutofit/>
          </a:bodyPr>
          <a:lstStyle/>
          <a:p>
            <a:r>
              <a:rPr lang="en-US" sz="2400" b="0" i="0" dirty="0">
                <a:solidFill>
                  <a:srgbClr val="383839"/>
                </a:solidFill>
                <a:effectLst/>
                <a:latin typeface="Calibri" panose="020F0502020204030204" pitchFamily="34" charset="0"/>
              </a:rPr>
              <a:t>Have you applied for multiple problem statements? What is the linkage you have for the same, please provide information for each of them</a:t>
            </a:r>
            <a:endParaRPr lang="en-IN" sz="2400" dirty="0"/>
          </a:p>
        </p:txBody>
      </p:sp>
      <p:sp>
        <p:nvSpPr>
          <p:cNvPr id="3" name="Content Placeholder 2">
            <a:extLst>
              <a:ext uri="{FF2B5EF4-FFF2-40B4-BE49-F238E27FC236}">
                <a16:creationId xmlns:a16="http://schemas.microsoft.com/office/drawing/2014/main" id="{58C73FD5-615E-4B82-BE37-F9FB3E7382FE}"/>
              </a:ext>
            </a:extLst>
          </p:cNvPr>
          <p:cNvSpPr>
            <a:spLocks noGrp="1"/>
          </p:cNvSpPr>
          <p:nvPr>
            <p:ph idx="1"/>
          </p:nvPr>
        </p:nvSpPr>
        <p:spPr/>
        <p:txBody>
          <a:bodyPr>
            <a:normAutofit fontScale="62500" lnSpcReduction="20000"/>
          </a:bodyPr>
          <a:lstStyle/>
          <a:p>
            <a:pPr marL="0" indent="0" algn="l">
              <a:buNone/>
            </a:pPr>
            <a:endParaRPr lang="en-US" b="0" i="0" dirty="0">
              <a:solidFill>
                <a:srgbClr val="383839"/>
              </a:solidFill>
              <a:effectLst/>
              <a:latin typeface="Raleway"/>
            </a:endParaRPr>
          </a:p>
          <a:p>
            <a:r>
              <a:rPr lang="en-US" b="0" i="0" dirty="0">
                <a:solidFill>
                  <a:srgbClr val="383839"/>
                </a:solidFill>
                <a:effectLst/>
                <a:latin typeface="Raleway"/>
              </a:rPr>
              <a:t> </a:t>
            </a:r>
          </a:p>
          <a:p>
            <a:pPr algn="l"/>
            <a:r>
              <a:rPr lang="en-US" b="0" i="0" dirty="0">
                <a:solidFill>
                  <a:srgbClr val="383839"/>
                </a:solidFill>
                <a:effectLst/>
                <a:latin typeface="Raleway"/>
              </a:rPr>
              <a:t>Provide relevant attachments/videos/ppt to understand your Proposal/Product/Technology?</a:t>
            </a:r>
          </a:p>
          <a:p>
            <a:r>
              <a:rPr lang="en-US" b="0" i="0" dirty="0">
                <a:solidFill>
                  <a:srgbClr val="383839"/>
                </a:solidFill>
                <a:effectLst/>
                <a:latin typeface="Raleway"/>
              </a:rPr>
              <a:t> </a:t>
            </a:r>
            <a:endParaRPr lang="en-US" b="1" dirty="0">
              <a:solidFill>
                <a:srgbClr val="383839"/>
              </a:solidFill>
              <a:latin typeface="Raleway"/>
            </a:endParaRPr>
          </a:p>
          <a:p>
            <a:r>
              <a:rPr lang="en-US" b="0" i="0" dirty="0">
                <a:solidFill>
                  <a:srgbClr val="383839"/>
                </a:solidFill>
                <a:effectLst/>
                <a:latin typeface="Raleway"/>
              </a:rPr>
              <a:t>How will you scale your Technology? Briefly explain.</a:t>
            </a:r>
            <a:endParaRPr lang="en-US" b="1" i="0" dirty="0">
              <a:solidFill>
                <a:srgbClr val="383839"/>
              </a:solidFill>
              <a:effectLst/>
              <a:latin typeface="Raleway"/>
            </a:endParaRPr>
          </a:p>
          <a:p>
            <a:pPr algn="l"/>
            <a:r>
              <a:rPr lang="en-US" b="0" i="0" dirty="0">
                <a:solidFill>
                  <a:srgbClr val="383839"/>
                </a:solidFill>
                <a:effectLst/>
                <a:latin typeface="Raleway"/>
              </a:rPr>
              <a:t>. Describe your approach to solve the problem statement and following regarding your solution?</a:t>
            </a:r>
          </a:p>
          <a:p>
            <a:pPr algn="l"/>
            <a:r>
              <a:rPr lang="en-US" b="0" i="0" dirty="0">
                <a:solidFill>
                  <a:srgbClr val="383839"/>
                </a:solidFill>
                <a:effectLst/>
                <a:latin typeface="Raleway"/>
              </a:rPr>
              <a:t>a. Process Flow (Process Flow Diagrams may be leveraged for explaining)</a:t>
            </a:r>
          </a:p>
          <a:p>
            <a:pPr algn="l"/>
            <a:r>
              <a:rPr lang="en-US" b="0" i="0" dirty="0">
                <a:solidFill>
                  <a:srgbClr val="383839"/>
                </a:solidFill>
                <a:effectLst/>
                <a:latin typeface="Raleway"/>
              </a:rPr>
              <a:t> b. Key Technology Involved</a:t>
            </a:r>
          </a:p>
          <a:p>
            <a:pPr algn="l"/>
            <a:r>
              <a:rPr lang="en-US" b="0" i="0" dirty="0">
                <a:solidFill>
                  <a:srgbClr val="383839"/>
                </a:solidFill>
                <a:effectLst/>
                <a:latin typeface="Raleway"/>
              </a:rPr>
              <a:t>c. Solution Capabilities, Features &amp; Specifications</a:t>
            </a:r>
          </a:p>
          <a:p>
            <a:pPr algn="l"/>
            <a:r>
              <a:rPr lang="en-US" b="0" i="0" dirty="0">
                <a:solidFill>
                  <a:srgbClr val="383839"/>
                </a:solidFill>
                <a:effectLst/>
                <a:latin typeface="Raleway"/>
              </a:rPr>
              <a:t>d. Extent of  Interoperability with existing technologies</a:t>
            </a:r>
          </a:p>
          <a:p>
            <a:pPr algn="l"/>
            <a:r>
              <a:rPr lang="en-US" b="0" i="0" dirty="0">
                <a:solidFill>
                  <a:srgbClr val="383839"/>
                </a:solidFill>
                <a:effectLst/>
                <a:latin typeface="Raleway"/>
              </a:rPr>
              <a:t>e. Resource Requirement &amp; Management</a:t>
            </a:r>
          </a:p>
          <a:p>
            <a:pPr algn="l"/>
            <a:r>
              <a:rPr lang="en-US" b="0" i="0" dirty="0">
                <a:solidFill>
                  <a:srgbClr val="383839"/>
                </a:solidFill>
                <a:effectLst/>
                <a:latin typeface="Raleway"/>
              </a:rPr>
              <a:t>f. Platform Dependence</a:t>
            </a:r>
          </a:p>
          <a:p>
            <a:endParaRPr lang="en-IN" dirty="0"/>
          </a:p>
        </p:txBody>
      </p:sp>
    </p:spTree>
    <p:extLst>
      <p:ext uri="{BB962C8B-B14F-4D97-AF65-F5344CB8AC3E}">
        <p14:creationId xmlns:p14="http://schemas.microsoft.com/office/powerpoint/2010/main" val="15380431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587C4A-464A-4B19-9E83-1EE61BA0F997}"/>
              </a:ext>
            </a:extLst>
          </p:cNvPr>
          <p:cNvSpPr>
            <a:spLocks noGrp="1"/>
          </p:cNvSpPr>
          <p:nvPr>
            <p:ph type="title"/>
          </p:nvPr>
        </p:nvSpPr>
        <p:spPr/>
        <p:txBody>
          <a:bodyPr/>
          <a:lstStyle/>
          <a:p>
            <a:r>
              <a:rPr lang="en-US" dirty="0"/>
              <a:t>Example:</a:t>
            </a:r>
            <a:br>
              <a:rPr lang="en-US" dirty="0"/>
            </a:br>
            <a:endParaRPr lang="en-IN" dirty="0"/>
          </a:p>
        </p:txBody>
      </p:sp>
      <p:sp>
        <p:nvSpPr>
          <p:cNvPr id="3" name="Content Placeholder 2">
            <a:extLst>
              <a:ext uri="{FF2B5EF4-FFF2-40B4-BE49-F238E27FC236}">
                <a16:creationId xmlns:a16="http://schemas.microsoft.com/office/drawing/2014/main" id="{D4B4C1A0-5140-44B9-B054-DA304BE110D3}"/>
              </a:ext>
            </a:extLst>
          </p:cNvPr>
          <p:cNvSpPr>
            <a:spLocks noGrp="1"/>
          </p:cNvSpPr>
          <p:nvPr>
            <p:ph idx="1"/>
          </p:nvPr>
        </p:nvSpPr>
        <p:spPr>
          <a:xfrm>
            <a:off x="381000" y="1209675"/>
            <a:ext cx="10972800" cy="4967288"/>
          </a:xfrm>
        </p:spPr>
        <p:txBody>
          <a:bodyPr>
            <a:normAutofit/>
          </a:bodyPr>
          <a:lstStyle/>
          <a:p>
            <a:r>
              <a:rPr lang="en-US" dirty="0"/>
              <a:t>Vaccine manufactured in Ahmedabad. Vaccine vails are produced in batches of certain quantities . They are digitized and path is assigned to them.</a:t>
            </a:r>
          </a:p>
          <a:p>
            <a:r>
              <a:rPr lang="en-US" dirty="0"/>
              <a:t>Each Vaccine vails will have QR code and A transaction will be generated </a:t>
            </a:r>
          </a:p>
          <a:p>
            <a:pPr marL="0" indent="0">
              <a:buNone/>
            </a:pPr>
            <a:r>
              <a:rPr lang="en-US" dirty="0"/>
              <a:t>  Transferring Responsibility of vaccine batch to the transporter.</a:t>
            </a:r>
          </a:p>
          <a:p>
            <a:pPr marL="0" indent="0">
              <a:buNone/>
            </a:pPr>
            <a:r>
              <a:rPr lang="en-US" dirty="0"/>
              <a:t>	transporter : the IOT enabled box will store that batch of the vaccines.</a:t>
            </a:r>
          </a:p>
          <a:p>
            <a:pPr marL="0" indent="0">
              <a:buNone/>
            </a:pPr>
            <a:r>
              <a:rPr lang="en-US" dirty="0"/>
              <a:t>	IOT device will be lodged with the batch details </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10882995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BB4CA0D-8602-4932-ADD0-B158ED796D1D}"/>
              </a:ext>
            </a:extLst>
          </p:cNvPr>
          <p:cNvSpPr>
            <a:spLocks noGrp="1"/>
          </p:cNvSpPr>
          <p:nvPr>
            <p:ph idx="1"/>
          </p:nvPr>
        </p:nvSpPr>
        <p:spPr>
          <a:xfrm>
            <a:off x="418289" y="311285"/>
            <a:ext cx="10935511" cy="5865678"/>
          </a:xfrm>
        </p:spPr>
        <p:txBody>
          <a:bodyPr>
            <a:normAutofit fontScale="92500" lnSpcReduction="10000"/>
          </a:bodyPr>
          <a:lstStyle/>
          <a:p>
            <a:pPr marL="0" indent="0">
              <a:buNone/>
            </a:pPr>
            <a:endParaRPr lang="en-US" dirty="0"/>
          </a:p>
          <a:p>
            <a:pPr marL="0" indent="0">
              <a:buNone/>
            </a:pPr>
            <a:r>
              <a:rPr lang="en-US" dirty="0"/>
              <a:t>Th the smart contract will get activated lodging the location of the vaccine e box and its temperature from the manufacturer .The smart contract on blockchain will take path as input and will constantly track the location of the </a:t>
            </a:r>
            <a:r>
              <a:rPr lang="en-US" dirty="0" err="1"/>
              <a:t>ebox</a:t>
            </a:r>
            <a:r>
              <a:rPr lang="en-US" dirty="0"/>
              <a:t> and logging it into the blockchain.</a:t>
            </a:r>
          </a:p>
          <a:p>
            <a:pPr marL="0" indent="0">
              <a:buNone/>
            </a:pPr>
            <a:endParaRPr lang="en-US" dirty="0"/>
          </a:p>
          <a:p>
            <a:pPr marL="0" indent="0">
              <a:buNone/>
            </a:pPr>
            <a:r>
              <a:rPr lang="en-US" dirty="0"/>
              <a:t>When the </a:t>
            </a:r>
            <a:r>
              <a:rPr lang="en-US" dirty="0" err="1"/>
              <a:t>ebox</a:t>
            </a:r>
            <a:r>
              <a:rPr lang="en-US" dirty="0"/>
              <a:t> reaches a destination , A transaction will be created transferring the responsibility of that vaccine batch to the destination distributer.</a:t>
            </a:r>
          </a:p>
          <a:p>
            <a:pPr marL="0" indent="0">
              <a:buNone/>
            </a:pPr>
            <a:endParaRPr lang="en-US" dirty="0"/>
          </a:p>
          <a:p>
            <a:pPr marL="0" indent="0">
              <a:buNone/>
            </a:pPr>
            <a:r>
              <a:rPr lang="en-US" dirty="0"/>
              <a:t>From the distributer to the end point vaccination point: Where using the barcode it can be tracked from where it has been ,and temperature changes. Ensuring credibility of the vaccine for the beneficiaries.</a:t>
            </a:r>
          </a:p>
          <a:p>
            <a:pPr marL="0" indent="0">
              <a:buNone/>
            </a:pPr>
            <a:endParaRPr lang="en-US" dirty="0"/>
          </a:p>
          <a:p>
            <a:pPr marL="0" indent="0">
              <a:buNone/>
            </a:pPr>
            <a:r>
              <a:rPr lang="en-US" dirty="0"/>
              <a:t>As data is stored in blockchain its immutable. Any one wanting to alter or carry out malpractices will be caught.</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2753207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1A39C77-561E-46CE-95DB-8EF796638BF9}"/>
              </a:ext>
            </a:extLst>
          </p:cNvPr>
          <p:cNvSpPr>
            <a:spLocks noGrp="1"/>
          </p:cNvSpPr>
          <p:nvPr>
            <p:ph idx="1"/>
          </p:nvPr>
        </p:nvSpPr>
        <p:spPr>
          <a:xfrm>
            <a:off x="838200" y="466928"/>
            <a:ext cx="10515600" cy="5710035"/>
          </a:xfrm>
        </p:spPr>
        <p:txBody>
          <a:bodyPr/>
          <a:lstStyle/>
          <a:p>
            <a:r>
              <a:rPr lang="en-US" dirty="0"/>
              <a:t>The E box have access and connected to internet using sim ,any one in transit want to temper vaccine try to open the vaccine box/the unauthorized person access will be notified to concerned authorities,</a:t>
            </a:r>
          </a:p>
          <a:p>
            <a:r>
              <a:rPr lang="en-US" dirty="0"/>
              <a:t>No one can change this access as they are on block chain.</a:t>
            </a:r>
          </a:p>
          <a:p>
            <a:endParaRPr lang="en-US" dirty="0"/>
          </a:p>
          <a:p>
            <a:r>
              <a:rPr lang="en-US" dirty="0"/>
              <a:t>Constant monitoring of path logged by smart contract</a:t>
            </a:r>
          </a:p>
          <a:p>
            <a:r>
              <a:rPr lang="en-US" dirty="0"/>
              <a:t>Constant monitoring of temperature logged by smart contract to blockchain.</a:t>
            </a:r>
          </a:p>
          <a:p>
            <a:endParaRPr lang="en-IN" dirty="0"/>
          </a:p>
        </p:txBody>
      </p:sp>
    </p:spTree>
    <p:extLst>
      <p:ext uri="{BB962C8B-B14F-4D97-AF65-F5344CB8AC3E}">
        <p14:creationId xmlns:p14="http://schemas.microsoft.com/office/powerpoint/2010/main" val="33165525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5237561-410E-4C59-858D-C85E466C22F5}"/>
              </a:ext>
            </a:extLst>
          </p:cNvPr>
          <p:cNvSpPr>
            <a:spLocks noGrp="1"/>
          </p:cNvSpPr>
          <p:nvPr>
            <p:ph idx="1"/>
          </p:nvPr>
        </p:nvSpPr>
        <p:spPr/>
        <p:txBody>
          <a:bodyPr/>
          <a:lstStyle/>
          <a:p>
            <a:r>
              <a:rPr lang="en-US" dirty="0"/>
              <a:t>To curb distrust against the vaccine in private sector.</a:t>
            </a:r>
          </a:p>
          <a:p>
            <a:r>
              <a:rPr lang="en-US" dirty="0"/>
              <a:t>Once record written cant be changed</a:t>
            </a:r>
          </a:p>
          <a:p>
            <a:r>
              <a:rPr lang="en-US" dirty="0"/>
              <a:t>Decentralized Network </a:t>
            </a:r>
            <a:endParaRPr lang="en-IN" dirty="0"/>
          </a:p>
        </p:txBody>
      </p:sp>
      <p:sp>
        <p:nvSpPr>
          <p:cNvPr id="6" name="Title 4">
            <a:extLst>
              <a:ext uri="{FF2B5EF4-FFF2-40B4-BE49-F238E27FC236}">
                <a16:creationId xmlns:a16="http://schemas.microsoft.com/office/drawing/2014/main" id="{0DD2E262-B326-4164-9DF3-F2DC9ED3E64C}"/>
              </a:ext>
            </a:extLst>
          </p:cNvPr>
          <p:cNvSpPr>
            <a:spLocks noGrp="1"/>
          </p:cNvSpPr>
          <p:nvPr>
            <p:ph type="title"/>
          </p:nvPr>
        </p:nvSpPr>
        <p:spPr>
          <a:xfrm>
            <a:off x="838200" y="365126"/>
            <a:ext cx="10515600" cy="824578"/>
          </a:xfrm>
          <a:solidFill>
            <a:schemeClr val="bg2">
              <a:lumMod val="90000"/>
            </a:schemeClr>
          </a:solidFill>
        </p:spPr>
        <p:txBody>
          <a:bodyPr>
            <a:normAutofit/>
          </a:bodyPr>
          <a:lstStyle/>
          <a:p>
            <a:pPr algn="ctr"/>
            <a:r>
              <a:rPr lang="en-US" dirty="0"/>
              <a:t>Why Blockchain?	</a:t>
            </a:r>
            <a:endParaRPr lang="en-IN" dirty="0"/>
          </a:p>
        </p:txBody>
      </p:sp>
    </p:spTree>
    <p:extLst>
      <p:ext uri="{BB962C8B-B14F-4D97-AF65-F5344CB8AC3E}">
        <p14:creationId xmlns:p14="http://schemas.microsoft.com/office/powerpoint/2010/main" val="195944285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36CA2-0054-4F7C-A2D3-B05D5FC9F696}"/>
              </a:ext>
            </a:extLst>
          </p:cNvPr>
          <p:cNvSpPr>
            <a:spLocks noGrp="1"/>
          </p:cNvSpPr>
          <p:nvPr>
            <p:ph type="title"/>
          </p:nvPr>
        </p:nvSpPr>
        <p:spPr/>
        <p:txBody>
          <a:bodyPr/>
          <a:lstStyle/>
          <a:p>
            <a:r>
              <a:rPr lang="en-US" dirty="0"/>
              <a:t>Sample demo</a:t>
            </a:r>
            <a:endParaRPr lang="en-IN" dirty="0"/>
          </a:p>
        </p:txBody>
      </p:sp>
    </p:spTree>
    <p:extLst>
      <p:ext uri="{BB962C8B-B14F-4D97-AF65-F5344CB8AC3E}">
        <p14:creationId xmlns:p14="http://schemas.microsoft.com/office/powerpoint/2010/main" val="38647729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555B7-C402-497F-8F9D-FC8CF0D38DE0}"/>
              </a:ext>
            </a:extLst>
          </p:cNvPr>
          <p:cNvSpPr>
            <a:spLocks noGrp="1"/>
          </p:cNvSpPr>
          <p:nvPr>
            <p:ph type="title"/>
          </p:nvPr>
        </p:nvSpPr>
        <p:spPr>
          <a:xfrm>
            <a:off x="962025" y="2365375"/>
            <a:ext cx="10515600" cy="1325563"/>
          </a:xfrm>
          <a:solidFill>
            <a:schemeClr val="bg2">
              <a:lumMod val="90000"/>
            </a:schemeClr>
          </a:solidFill>
        </p:spPr>
        <p:txBody>
          <a:bodyPr/>
          <a:lstStyle/>
          <a:p>
            <a:r>
              <a:rPr lang="en-US" dirty="0"/>
              <a:t>Node View</a:t>
            </a:r>
            <a:endParaRPr lang="en-IN" dirty="0"/>
          </a:p>
        </p:txBody>
      </p:sp>
    </p:spTree>
    <p:extLst>
      <p:ext uri="{BB962C8B-B14F-4D97-AF65-F5344CB8AC3E}">
        <p14:creationId xmlns:p14="http://schemas.microsoft.com/office/powerpoint/2010/main" val="38490946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AAD3A07-EEC6-433B-89BE-1E7908D0FFF2}"/>
              </a:ext>
            </a:extLst>
          </p:cNvPr>
          <p:cNvSpPr>
            <a:spLocks noGrp="1"/>
          </p:cNvSpPr>
          <p:nvPr>
            <p:ph type="title"/>
          </p:nvPr>
        </p:nvSpPr>
        <p:spPr>
          <a:xfrm>
            <a:off x="838200" y="365126"/>
            <a:ext cx="10515600" cy="824578"/>
          </a:xfrm>
          <a:solidFill>
            <a:schemeClr val="bg2"/>
          </a:solidFill>
        </p:spPr>
        <p:txBody>
          <a:bodyPr>
            <a:normAutofit/>
          </a:bodyPr>
          <a:lstStyle/>
          <a:p>
            <a:pPr algn="ctr"/>
            <a:r>
              <a:rPr lang="en-US" dirty="0"/>
              <a:t>Introduction</a:t>
            </a:r>
            <a:endParaRPr lang="en-IN" dirty="0"/>
          </a:p>
        </p:txBody>
      </p:sp>
      <p:sp>
        <p:nvSpPr>
          <p:cNvPr id="6" name="TextBox 5">
            <a:extLst>
              <a:ext uri="{FF2B5EF4-FFF2-40B4-BE49-F238E27FC236}">
                <a16:creationId xmlns:a16="http://schemas.microsoft.com/office/drawing/2014/main" id="{20AF2C90-55D0-46E9-86C5-7571AF08FA7C}"/>
              </a:ext>
            </a:extLst>
          </p:cNvPr>
          <p:cNvSpPr txBox="1"/>
          <p:nvPr/>
        </p:nvSpPr>
        <p:spPr>
          <a:xfrm>
            <a:off x="1257300" y="2419350"/>
            <a:ext cx="9534525" cy="1477328"/>
          </a:xfrm>
          <a:prstGeom prst="rect">
            <a:avLst/>
          </a:prstGeom>
          <a:solidFill>
            <a:schemeClr val="accent4">
              <a:lumMod val="20000"/>
              <a:lumOff val="80000"/>
            </a:schemeClr>
          </a:solidFill>
        </p:spPr>
        <p:txBody>
          <a:bodyPr wrap="square" rtlCol="0">
            <a:spAutoFit/>
          </a:bodyPr>
          <a:lstStyle/>
          <a:p>
            <a:pPr marL="285750" indent="-285750">
              <a:buFont typeface="Arial" panose="020B0604020202020204" pitchFamily="34" charset="0"/>
              <a:buChar char="•"/>
            </a:pPr>
            <a:r>
              <a:rPr lang="en-US" dirty="0"/>
              <a:t>As on short time ,we have generated a basic prototype.</a:t>
            </a:r>
          </a:p>
          <a:p>
            <a:pPr marL="285750" indent="-285750">
              <a:buFont typeface="Arial" panose="020B0604020202020204" pitchFamily="34" charset="0"/>
              <a:buChar char="•"/>
            </a:pPr>
            <a:r>
              <a:rPr lang="en-US" dirty="0"/>
              <a:t>To fully understand the problem statements , We have done our research on current vaccine distribution plan and its associated factors.(attached at last)</a:t>
            </a:r>
          </a:p>
          <a:p>
            <a:pPr marL="285750" indent="-285750">
              <a:buFont typeface="Arial" panose="020B0604020202020204" pitchFamily="34" charset="0"/>
              <a:buChar char="•"/>
            </a:pPr>
            <a:r>
              <a:rPr lang="en-US" dirty="0"/>
              <a:t>The prototype is being rushed as demo to meet deadline.</a:t>
            </a:r>
          </a:p>
          <a:p>
            <a:pPr marL="285750" indent="-285750">
              <a:buFont typeface="Arial" panose="020B0604020202020204" pitchFamily="34" charset="0"/>
              <a:buChar char="•"/>
            </a:pPr>
            <a:endParaRPr lang="en-IN" dirty="0"/>
          </a:p>
        </p:txBody>
      </p:sp>
    </p:spTree>
    <p:extLst>
      <p:ext uri="{BB962C8B-B14F-4D97-AF65-F5344CB8AC3E}">
        <p14:creationId xmlns:p14="http://schemas.microsoft.com/office/powerpoint/2010/main" val="299805606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353A4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7E375B1-0F13-4109-BA44-01E4C7951E36}"/>
              </a:ext>
            </a:extLst>
          </p:cNvPr>
          <p:cNvPicPr>
            <a:picLocks noChangeAspect="1"/>
          </p:cNvPicPr>
          <p:nvPr/>
        </p:nvPicPr>
        <p:blipFill>
          <a:blip r:embed="rId2"/>
          <a:stretch>
            <a:fillRect/>
          </a:stretch>
        </p:blipFill>
        <p:spPr>
          <a:xfrm>
            <a:off x="180975" y="445473"/>
            <a:ext cx="11763376" cy="5967054"/>
          </a:xfrm>
          <a:prstGeom prst="rect">
            <a:avLst/>
          </a:prstGeom>
        </p:spPr>
      </p:pic>
    </p:spTree>
    <p:extLst>
      <p:ext uri="{BB962C8B-B14F-4D97-AF65-F5344CB8AC3E}">
        <p14:creationId xmlns:p14="http://schemas.microsoft.com/office/powerpoint/2010/main" val="41945487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353A40"/>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5C5D7EE-A2C5-49DC-BEBE-C3E50D0A412D}"/>
              </a:ext>
            </a:extLst>
          </p:cNvPr>
          <p:cNvPicPr>
            <a:picLocks noChangeAspect="1"/>
          </p:cNvPicPr>
          <p:nvPr/>
        </p:nvPicPr>
        <p:blipFill>
          <a:blip r:embed="rId2"/>
          <a:stretch>
            <a:fillRect/>
          </a:stretch>
        </p:blipFill>
        <p:spPr>
          <a:xfrm>
            <a:off x="508808" y="685417"/>
            <a:ext cx="11174384" cy="5487166"/>
          </a:xfrm>
          <a:prstGeom prst="rect">
            <a:avLst/>
          </a:prstGeom>
        </p:spPr>
      </p:pic>
    </p:spTree>
    <p:extLst>
      <p:ext uri="{BB962C8B-B14F-4D97-AF65-F5344CB8AC3E}">
        <p14:creationId xmlns:p14="http://schemas.microsoft.com/office/powerpoint/2010/main" val="40608900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353A40"/>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BFFA477-CEAB-4F05-B6FE-D9DC6509186C}"/>
              </a:ext>
            </a:extLst>
          </p:cNvPr>
          <p:cNvPicPr>
            <a:picLocks noChangeAspect="1"/>
          </p:cNvPicPr>
          <p:nvPr/>
        </p:nvPicPr>
        <p:blipFill>
          <a:blip r:embed="rId2"/>
          <a:stretch>
            <a:fillRect/>
          </a:stretch>
        </p:blipFill>
        <p:spPr>
          <a:xfrm>
            <a:off x="0" y="457764"/>
            <a:ext cx="12192000" cy="5942471"/>
          </a:xfrm>
          <a:prstGeom prst="rect">
            <a:avLst/>
          </a:prstGeom>
        </p:spPr>
      </p:pic>
    </p:spTree>
    <p:extLst>
      <p:ext uri="{BB962C8B-B14F-4D97-AF65-F5344CB8AC3E}">
        <p14:creationId xmlns:p14="http://schemas.microsoft.com/office/powerpoint/2010/main" val="225177921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353A40"/>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D9A2DEE-97BF-4E36-AE4B-5DB8FD127923}"/>
              </a:ext>
            </a:extLst>
          </p:cNvPr>
          <p:cNvPicPr>
            <a:picLocks noChangeAspect="1"/>
          </p:cNvPicPr>
          <p:nvPr/>
        </p:nvPicPr>
        <p:blipFill>
          <a:blip r:embed="rId2"/>
          <a:stretch>
            <a:fillRect/>
          </a:stretch>
        </p:blipFill>
        <p:spPr>
          <a:xfrm>
            <a:off x="0" y="436334"/>
            <a:ext cx="12192000" cy="5985331"/>
          </a:xfrm>
          <a:prstGeom prst="rect">
            <a:avLst/>
          </a:prstGeom>
        </p:spPr>
      </p:pic>
    </p:spTree>
    <p:extLst>
      <p:ext uri="{BB962C8B-B14F-4D97-AF65-F5344CB8AC3E}">
        <p14:creationId xmlns:p14="http://schemas.microsoft.com/office/powerpoint/2010/main" val="36670896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353A40"/>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58B1B05-8DEB-4A8A-817E-CDC7D74998C8}"/>
              </a:ext>
            </a:extLst>
          </p:cNvPr>
          <p:cNvPicPr>
            <a:picLocks noChangeAspect="1"/>
          </p:cNvPicPr>
          <p:nvPr/>
        </p:nvPicPr>
        <p:blipFill>
          <a:blip r:embed="rId2"/>
          <a:stretch>
            <a:fillRect/>
          </a:stretch>
        </p:blipFill>
        <p:spPr>
          <a:xfrm>
            <a:off x="261123" y="1009312"/>
            <a:ext cx="11669754" cy="4839375"/>
          </a:xfrm>
          <a:prstGeom prst="rect">
            <a:avLst/>
          </a:prstGeom>
          <a:ln>
            <a:solidFill>
              <a:schemeClr val="tx1"/>
            </a:solidFill>
          </a:ln>
        </p:spPr>
      </p:pic>
    </p:spTree>
    <p:extLst>
      <p:ext uri="{BB962C8B-B14F-4D97-AF65-F5344CB8AC3E}">
        <p14:creationId xmlns:p14="http://schemas.microsoft.com/office/powerpoint/2010/main" val="79724375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353A4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8106622-7973-4C83-886C-DBFBA17E3802}"/>
              </a:ext>
            </a:extLst>
          </p:cNvPr>
          <p:cNvPicPr>
            <a:picLocks noChangeAspect="1"/>
          </p:cNvPicPr>
          <p:nvPr/>
        </p:nvPicPr>
        <p:blipFill>
          <a:blip r:embed="rId2"/>
          <a:stretch>
            <a:fillRect/>
          </a:stretch>
        </p:blipFill>
        <p:spPr>
          <a:xfrm>
            <a:off x="2242599" y="752101"/>
            <a:ext cx="7706801" cy="5353797"/>
          </a:xfrm>
          <a:prstGeom prst="rect">
            <a:avLst/>
          </a:prstGeom>
        </p:spPr>
      </p:pic>
    </p:spTree>
    <p:extLst>
      <p:ext uri="{BB962C8B-B14F-4D97-AF65-F5344CB8AC3E}">
        <p14:creationId xmlns:p14="http://schemas.microsoft.com/office/powerpoint/2010/main" val="15339466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353A40"/>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B3DCC1A-0128-40C3-B56F-AFDCAD9CC372}"/>
              </a:ext>
            </a:extLst>
          </p:cNvPr>
          <p:cNvPicPr>
            <a:picLocks noChangeAspect="1"/>
          </p:cNvPicPr>
          <p:nvPr/>
        </p:nvPicPr>
        <p:blipFill>
          <a:blip r:embed="rId2"/>
          <a:stretch>
            <a:fillRect/>
          </a:stretch>
        </p:blipFill>
        <p:spPr>
          <a:xfrm>
            <a:off x="1352550" y="535790"/>
            <a:ext cx="8577797" cy="5231924"/>
          </a:xfrm>
          <a:prstGeom prst="rect">
            <a:avLst/>
          </a:prstGeom>
        </p:spPr>
      </p:pic>
    </p:spTree>
    <p:extLst>
      <p:ext uri="{BB962C8B-B14F-4D97-AF65-F5344CB8AC3E}">
        <p14:creationId xmlns:p14="http://schemas.microsoft.com/office/powerpoint/2010/main" val="209431527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FB2F976-ABA0-4F91-B932-79AB88110A73}"/>
              </a:ext>
            </a:extLst>
          </p:cNvPr>
          <p:cNvSpPr txBox="1"/>
          <p:nvPr/>
        </p:nvSpPr>
        <p:spPr>
          <a:xfrm>
            <a:off x="942975" y="628650"/>
            <a:ext cx="4048125" cy="369332"/>
          </a:xfrm>
          <a:prstGeom prst="rect">
            <a:avLst/>
          </a:prstGeom>
          <a:noFill/>
        </p:spPr>
        <p:txBody>
          <a:bodyPr wrap="square" rtlCol="0">
            <a:spAutoFit/>
          </a:bodyPr>
          <a:lstStyle/>
          <a:p>
            <a:r>
              <a:rPr lang="en-US" dirty="0"/>
              <a:t>Corresponding App</a:t>
            </a:r>
            <a:endParaRPr lang="en-IN" dirty="0"/>
          </a:p>
        </p:txBody>
      </p:sp>
      <p:sp>
        <p:nvSpPr>
          <p:cNvPr id="3" name="TextBox 2">
            <a:extLst>
              <a:ext uri="{FF2B5EF4-FFF2-40B4-BE49-F238E27FC236}">
                <a16:creationId xmlns:a16="http://schemas.microsoft.com/office/drawing/2014/main" id="{FEAE96BB-1999-4FA5-B77C-67F12737B19B}"/>
              </a:ext>
            </a:extLst>
          </p:cNvPr>
          <p:cNvSpPr txBox="1"/>
          <p:nvPr/>
        </p:nvSpPr>
        <p:spPr>
          <a:xfrm>
            <a:off x="4010025" y="1438275"/>
            <a:ext cx="6524625" cy="923330"/>
          </a:xfrm>
          <a:prstGeom prst="rect">
            <a:avLst/>
          </a:prstGeom>
          <a:noFill/>
        </p:spPr>
        <p:txBody>
          <a:bodyPr wrap="square" rtlCol="0">
            <a:spAutoFit/>
          </a:bodyPr>
          <a:lstStyle/>
          <a:p>
            <a:r>
              <a:rPr lang="en-US" dirty="0"/>
              <a:t>The current prototype allows the vaccinators and patients to register and log in the app,</a:t>
            </a:r>
            <a:r>
              <a:rPr lang="en-IN" dirty="0"/>
              <a:t> view the vaccine history and add new records.</a:t>
            </a:r>
            <a:endParaRPr lang="en-US" dirty="0"/>
          </a:p>
        </p:txBody>
      </p:sp>
      <p:sp>
        <p:nvSpPr>
          <p:cNvPr id="4" name="TextBox 3">
            <a:extLst>
              <a:ext uri="{FF2B5EF4-FFF2-40B4-BE49-F238E27FC236}">
                <a16:creationId xmlns:a16="http://schemas.microsoft.com/office/drawing/2014/main" id="{48AB51E0-1CE9-4347-B604-FFA814E20DCE}"/>
              </a:ext>
            </a:extLst>
          </p:cNvPr>
          <p:cNvSpPr txBox="1"/>
          <p:nvPr/>
        </p:nvSpPr>
        <p:spPr>
          <a:xfrm>
            <a:off x="619125" y="3429000"/>
            <a:ext cx="2133600" cy="369332"/>
          </a:xfrm>
          <a:prstGeom prst="rect">
            <a:avLst/>
          </a:prstGeom>
          <a:noFill/>
        </p:spPr>
        <p:txBody>
          <a:bodyPr wrap="square" rtlCol="0">
            <a:spAutoFit/>
          </a:bodyPr>
          <a:lstStyle/>
          <a:p>
            <a:r>
              <a:rPr lang="en-US" dirty="0"/>
              <a:t>Future Development</a:t>
            </a:r>
            <a:endParaRPr lang="en-IN" dirty="0"/>
          </a:p>
        </p:txBody>
      </p:sp>
      <p:sp>
        <p:nvSpPr>
          <p:cNvPr id="6" name="TextBox 5">
            <a:extLst>
              <a:ext uri="{FF2B5EF4-FFF2-40B4-BE49-F238E27FC236}">
                <a16:creationId xmlns:a16="http://schemas.microsoft.com/office/drawing/2014/main" id="{2256E6F7-BADF-4707-AA8D-B8EA3FF24187}"/>
              </a:ext>
            </a:extLst>
          </p:cNvPr>
          <p:cNvSpPr txBox="1"/>
          <p:nvPr/>
        </p:nvSpPr>
        <p:spPr>
          <a:xfrm>
            <a:off x="4391024" y="3686175"/>
            <a:ext cx="7305675" cy="2031325"/>
          </a:xfrm>
          <a:prstGeom prst="rect">
            <a:avLst/>
          </a:prstGeom>
          <a:noFill/>
        </p:spPr>
        <p:txBody>
          <a:bodyPr wrap="square" rtlCol="0">
            <a:spAutoFit/>
          </a:bodyPr>
          <a:lstStyle/>
          <a:p>
            <a:r>
              <a:rPr lang="en-US" dirty="0"/>
              <a:t>The App will allow producers, distributors and admins to register and log in the app. The producers will be able to add vaccine stock records are they are produced. Distributors will be able to update the location of the vaccine stock being moved which will be cross checked by the real time location tracking using IOT devices. The Admins will be able to monitor all the information collected by the servers, including manual as well as automated data </a:t>
            </a:r>
            <a:r>
              <a:rPr lang="en-US" dirty="0" err="1"/>
              <a:t>updations</a:t>
            </a:r>
            <a:r>
              <a:rPr lang="en-US" dirty="0"/>
              <a:t>.</a:t>
            </a:r>
            <a:endParaRPr lang="en-IN" dirty="0"/>
          </a:p>
        </p:txBody>
      </p:sp>
    </p:spTree>
    <p:extLst>
      <p:ext uri="{BB962C8B-B14F-4D97-AF65-F5344CB8AC3E}">
        <p14:creationId xmlns:p14="http://schemas.microsoft.com/office/powerpoint/2010/main" val="405883056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accent4">
            <a:lumMod val="40000"/>
            <a:lumOff val="60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A8403CC-59A4-432A-99B8-DF428B1BFA70}"/>
              </a:ext>
            </a:extLst>
          </p:cNvPr>
          <p:cNvPicPr>
            <a:picLocks noChangeAspect="1"/>
          </p:cNvPicPr>
          <p:nvPr/>
        </p:nvPicPr>
        <p:blipFill>
          <a:blip r:embed="rId2"/>
          <a:stretch>
            <a:fillRect/>
          </a:stretch>
        </p:blipFill>
        <p:spPr>
          <a:xfrm>
            <a:off x="971412" y="256867"/>
            <a:ext cx="2609004" cy="5820084"/>
          </a:xfrm>
          <a:prstGeom prst="rect">
            <a:avLst/>
          </a:prstGeom>
        </p:spPr>
      </p:pic>
      <p:sp>
        <p:nvSpPr>
          <p:cNvPr id="4" name="TextBox 3">
            <a:extLst>
              <a:ext uri="{FF2B5EF4-FFF2-40B4-BE49-F238E27FC236}">
                <a16:creationId xmlns:a16="http://schemas.microsoft.com/office/drawing/2014/main" id="{486EDCE0-7E79-467F-B292-800B8C975649}"/>
              </a:ext>
            </a:extLst>
          </p:cNvPr>
          <p:cNvSpPr txBox="1"/>
          <p:nvPr/>
        </p:nvSpPr>
        <p:spPr>
          <a:xfrm>
            <a:off x="6419850" y="2476500"/>
            <a:ext cx="2390775" cy="1477328"/>
          </a:xfrm>
          <a:prstGeom prst="rect">
            <a:avLst/>
          </a:prstGeom>
          <a:noFill/>
        </p:spPr>
        <p:txBody>
          <a:bodyPr wrap="square" rtlCol="0">
            <a:spAutoFit/>
          </a:bodyPr>
          <a:lstStyle/>
          <a:p>
            <a:r>
              <a:rPr lang="en-US" dirty="0"/>
              <a:t>The Login Screen takes email id and password to allow users to register or login to use the app's services.</a:t>
            </a:r>
            <a:endParaRPr lang="en-IN" dirty="0"/>
          </a:p>
        </p:txBody>
      </p:sp>
    </p:spTree>
    <p:extLst>
      <p:ext uri="{BB962C8B-B14F-4D97-AF65-F5344CB8AC3E}">
        <p14:creationId xmlns:p14="http://schemas.microsoft.com/office/powerpoint/2010/main" val="345629676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accent4">
            <a:lumMod val="40000"/>
            <a:lumOff val="60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683B17C-CE3A-4F96-89A8-FCB414CEF4C7}"/>
              </a:ext>
            </a:extLst>
          </p:cNvPr>
          <p:cNvPicPr>
            <a:picLocks noChangeAspect="1"/>
          </p:cNvPicPr>
          <p:nvPr/>
        </p:nvPicPr>
        <p:blipFill>
          <a:blip r:embed="rId2"/>
          <a:stretch>
            <a:fillRect/>
          </a:stretch>
        </p:blipFill>
        <p:spPr>
          <a:xfrm>
            <a:off x="1380985" y="956958"/>
            <a:ext cx="2190890" cy="4767795"/>
          </a:xfrm>
          <a:prstGeom prst="rect">
            <a:avLst/>
          </a:prstGeom>
        </p:spPr>
      </p:pic>
      <p:sp>
        <p:nvSpPr>
          <p:cNvPr id="4" name="TextBox 3">
            <a:extLst>
              <a:ext uri="{FF2B5EF4-FFF2-40B4-BE49-F238E27FC236}">
                <a16:creationId xmlns:a16="http://schemas.microsoft.com/office/drawing/2014/main" id="{884F4891-96A5-49A2-8E51-BA3A70B930E0}"/>
              </a:ext>
            </a:extLst>
          </p:cNvPr>
          <p:cNvSpPr txBox="1"/>
          <p:nvPr/>
        </p:nvSpPr>
        <p:spPr>
          <a:xfrm>
            <a:off x="6457949" y="2514600"/>
            <a:ext cx="3190875" cy="1477328"/>
          </a:xfrm>
          <a:prstGeom prst="rect">
            <a:avLst/>
          </a:prstGeom>
          <a:noFill/>
        </p:spPr>
        <p:txBody>
          <a:bodyPr wrap="square" rtlCol="0">
            <a:spAutoFit/>
          </a:bodyPr>
          <a:lstStyle/>
          <a:p>
            <a:r>
              <a:rPr lang="en-US" dirty="0"/>
              <a:t>While registering, the user must select a category which the app will use to provide the relevant features once the user is authenticated.</a:t>
            </a:r>
            <a:endParaRPr lang="en-IN" dirty="0"/>
          </a:p>
        </p:txBody>
      </p:sp>
    </p:spTree>
    <p:extLst>
      <p:ext uri="{BB962C8B-B14F-4D97-AF65-F5344CB8AC3E}">
        <p14:creationId xmlns:p14="http://schemas.microsoft.com/office/powerpoint/2010/main" val="1360474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C7E3F54-2664-4E59-91A7-A5C5D8FA6010}"/>
              </a:ext>
            </a:extLst>
          </p:cNvPr>
          <p:cNvSpPr>
            <a:spLocks noGrp="1"/>
          </p:cNvSpPr>
          <p:nvPr>
            <p:ph idx="1"/>
          </p:nvPr>
        </p:nvSpPr>
        <p:spPr>
          <a:solidFill>
            <a:schemeClr val="accent2">
              <a:lumMod val="40000"/>
              <a:lumOff val="60000"/>
            </a:schemeClr>
          </a:solidFill>
        </p:spPr>
        <p:txBody>
          <a:bodyPr/>
          <a:lstStyle/>
          <a:p>
            <a:r>
              <a:rPr lang="en-US" dirty="0"/>
              <a:t>Blockchain as Backend.</a:t>
            </a:r>
          </a:p>
          <a:p>
            <a:r>
              <a:rPr lang="en-US" dirty="0"/>
              <a:t>Smart contract .</a:t>
            </a:r>
          </a:p>
          <a:p>
            <a:r>
              <a:rPr lang="en-US" dirty="0"/>
              <a:t>Python</a:t>
            </a:r>
          </a:p>
          <a:p>
            <a:r>
              <a:rPr lang="en-US" dirty="0"/>
              <a:t>Flask</a:t>
            </a:r>
          </a:p>
          <a:p>
            <a:r>
              <a:rPr lang="en-US" dirty="0"/>
              <a:t>Sawtooth </a:t>
            </a:r>
            <a:r>
              <a:rPr lang="en-US" dirty="0" err="1"/>
              <a:t>hyperledger</a:t>
            </a:r>
            <a:endParaRPr lang="en-IN" dirty="0"/>
          </a:p>
          <a:p>
            <a:r>
              <a:rPr lang="en-IN" dirty="0"/>
              <a:t>Android/IOS using flutter</a:t>
            </a:r>
          </a:p>
          <a:p>
            <a:r>
              <a:rPr lang="en-IN" dirty="0"/>
              <a:t>IOT devices ,</a:t>
            </a:r>
            <a:r>
              <a:rPr lang="en-IN" dirty="0" err="1"/>
              <a:t>gps</a:t>
            </a:r>
            <a:r>
              <a:rPr lang="en-IN" dirty="0"/>
              <a:t> module , Temp monitoring module.</a:t>
            </a:r>
          </a:p>
          <a:p>
            <a:endParaRPr lang="en-US" dirty="0"/>
          </a:p>
        </p:txBody>
      </p:sp>
      <p:sp>
        <p:nvSpPr>
          <p:cNvPr id="4" name="Title 4">
            <a:extLst>
              <a:ext uri="{FF2B5EF4-FFF2-40B4-BE49-F238E27FC236}">
                <a16:creationId xmlns:a16="http://schemas.microsoft.com/office/drawing/2014/main" id="{1E4B83D0-5FE8-43D7-B90C-19BF98592546}"/>
              </a:ext>
            </a:extLst>
          </p:cNvPr>
          <p:cNvSpPr>
            <a:spLocks noGrp="1"/>
          </p:cNvSpPr>
          <p:nvPr>
            <p:ph type="title"/>
          </p:nvPr>
        </p:nvSpPr>
        <p:spPr>
          <a:xfrm>
            <a:off x="838200" y="365126"/>
            <a:ext cx="10515600" cy="824578"/>
          </a:xfrm>
          <a:solidFill>
            <a:schemeClr val="bg2"/>
          </a:solidFill>
        </p:spPr>
        <p:txBody>
          <a:bodyPr>
            <a:normAutofit/>
          </a:bodyPr>
          <a:lstStyle/>
          <a:p>
            <a:pPr algn="ctr"/>
            <a:r>
              <a:rPr lang="en-US" dirty="0"/>
              <a:t>Overview of Technology Involved</a:t>
            </a:r>
            <a:endParaRPr lang="en-IN" dirty="0"/>
          </a:p>
        </p:txBody>
      </p:sp>
    </p:spTree>
    <p:extLst>
      <p:ext uri="{BB962C8B-B14F-4D97-AF65-F5344CB8AC3E}">
        <p14:creationId xmlns:p14="http://schemas.microsoft.com/office/powerpoint/2010/main" val="373338383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accent4">
            <a:lumMod val="40000"/>
            <a:lumOff val="60000"/>
          </a:schemeClr>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ED972E5-7B08-44EA-87CA-3AD7A58785A0}"/>
              </a:ext>
            </a:extLst>
          </p:cNvPr>
          <p:cNvPicPr>
            <a:picLocks noChangeAspect="1"/>
          </p:cNvPicPr>
          <p:nvPr/>
        </p:nvPicPr>
        <p:blipFill>
          <a:blip r:embed="rId2"/>
          <a:stretch>
            <a:fillRect/>
          </a:stretch>
        </p:blipFill>
        <p:spPr>
          <a:xfrm>
            <a:off x="1200011" y="1242707"/>
            <a:ext cx="1981477" cy="4372585"/>
          </a:xfrm>
          <a:prstGeom prst="rect">
            <a:avLst/>
          </a:prstGeom>
        </p:spPr>
      </p:pic>
      <p:sp>
        <p:nvSpPr>
          <p:cNvPr id="6" name="TextBox 5">
            <a:extLst>
              <a:ext uri="{FF2B5EF4-FFF2-40B4-BE49-F238E27FC236}">
                <a16:creationId xmlns:a16="http://schemas.microsoft.com/office/drawing/2014/main" id="{AF284B7C-FB98-4C51-804E-5E952666BBBE}"/>
              </a:ext>
            </a:extLst>
          </p:cNvPr>
          <p:cNvSpPr txBox="1"/>
          <p:nvPr/>
        </p:nvSpPr>
        <p:spPr>
          <a:xfrm>
            <a:off x="6324600" y="1743075"/>
            <a:ext cx="2752725" cy="1800225"/>
          </a:xfrm>
          <a:prstGeom prst="rect">
            <a:avLst/>
          </a:prstGeom>
          <a:noFill/>
        </p:spPr>
        <p:txBody>
          <a:bodyPr wrap="square" rtlCol="0">
            <a:spAutoFit/>
          </a:bodyPr>
          <a:lstStyle/>
          <a:p>
            <a:r>
              <a:rPr lang="en-US" dirty="0"/>
              <a:t>The warriors will have a page to add a record by providing the patient's identification number and scan the </a:t>
            </a:r>
            <a:r>
              <a:rPr lang="en-US" dirty="0" err="1"/>
              <a:t>qr</a:t>
            </a:r>
            <a:r>
              <a:rPr lang="en-US" dirty="0"/>
              <a:t> code from the vial.</a:t>
            </a:r>
            <a:endParaRPr lang="en-IN" dirty="0"/>
          </a:p>
        </p:txBody>
      </p:sp>
    </p:spTree>
    <p:extLst>
      <p:ext uri="{BB962C8B-B14F-4D97-AF65-F5344CB8AC3E}">
        <p14:creationId xmlns:p14="http://schemas.microsoft.com/office/powerpoint/2010/main" val="403389591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accent4">
            <a:lumMod val="40000"/>
            <a:lumOff val="60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5F494C3-FD7D-4911-85F5-0EB6BED7C47E}"/>
              </a:ext>
            </a:extLst>
          </p:cNvPr>
          <p:cNvPicPr>
            <a:picLocks noChangeAspect="1"/>
          </p:cNvPicPr>
          <p:nvPr/>
        </p:nvPicPr>
        <p:blipFill>
          <a:blip r:embed="rId2"/>
          <a:stretch>
            <a:fillRect/>
          </a:stretch>
        </p:blipFill>
        <p:spPr>
          <a:xfrm>
            <a:off x="1480998" y="1252233"/>
            <a:ext cx="1991003" cy="4353533"/>
          </a:xfrm>
          <a:prstGeom prst="rect">
            <a:avLst/>
          </a:prstGeom>
        </p:spPr>
      </p:pic>
      <p:sp>
        <p:nvSpPr>
          <p:cNvPr id="4" name="TextBox 3">
            <a:extLst>
              <a:ext uri="{FF2B5EF4-FFF2-40B4-BE49-F238E27FC236}">
                <a16:creationId xmlns:a16="http://schemas.microsoft.com/office/drawing/2014/main" id="{456EE485-4AF4-4031-9EAD-D84BCD0E935F}"/>
              </a:ext>
            </a:extLst>
          </p:cNvPr>
          <p:cNvSpPr txBox="1"/>
          <p:nvPr/>
        </p:nvSpPr>
        <p:spPr>
          <a:xfrm>
            <a:off x="6372225" y="2419350"/>
            <a:ext cx="2390775" cy="1477328"/>
          </a:xfrm>
          <a:prstGeom prst="rect">
            <a:avLst/>
          </a:prstGeom>
          <a:noFill/>
        </p:spPr>
        <p:txBody>
          <a:bodyPr wrap="square" rtlCol="0">
            <a:spAutoFit/>
          </a:bodyPr>
          <a:lstStyle/>
          <a:p>
            <a:r>
              <a:rPr lang="en-US" dirty="0"/>
              <a:t>Once scanned, the details of the vial will be displayed before adding the record to the servers.</a:t>
            </a:r>
            <a:endParaRPr lang="en-IN" dirty="0"/>
          </a:p>
        </p:txBody>
      </p:sp>
    </p:spTree>
    <p:extLst>
      <p:ext uri="{BB962C8B-B14F-4D97-AF65-F5344CB8AC3E}">
        <p14:creationId xmlns:p14="http://schemas.microsoft.com/office/powerpoint/2010/main" val="93712854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accent4">
            <a:lumMod val="40000"/>
            <a:lumOff val="60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63103A3-91AC-4B81-A68F-22B3FC04E616}"/>
              </a:ext>
            </a:extLst>
          </p:cNvPr>
          <p:cNvPicPr>
            <a:picLocks noChangeAspect="1"/>
          </p:cNvPicPr>
          <p:nvPr/>
        </p:nvPicPr>
        <p:blipFill>
          <a:blip r:embed="rId2"/>
          <a:stretch>
            <a:fillRect/>
          </a:stretch>
        </p:blipFill>
        <p:spPr>
          <a:xfrm>
            <a:off x="1981061" y="1342719"/>
            <a:ext cx="1981477" cy="4382112"/>
          </a:xfrm>
          <a:prstGeom prst="rect">
            <a:avLst/>
          </a:prstGeom>
        </p:spPr>
      </p:pic>
      <p:sp>
        <p:nvSpPr>
          <p:cNvPr id="5" name="TextBox 4">
            <a:extLst>
              <a:ext uri="{FF2B5EF4-FFF2-40B4-BE49-F238E27FC236}">
                <a16:creationId xmlns:a16="http://schemas.microsoft.com/office/drawing/2014/main" id="{DD6BB8DF-D46A-493B-A9AB-901C6733DE50}"/>
              </a:ext>
            </a:extLst>
          </p:cNvPr>
          <p:cNvSpPr txBox="1"/>
          <p:nvPr/>
        </p:nvSpPr>
        <p:spPr>
          <a:xfrm>
            <a:off x="4429125" y="2814935"/>
            <a:ext cx="6096000" cy="923330"/>
          </a:xfrm>
          <a:prstGeom prst="rect">
            <a:avLst/>
          </a:prstGeom>
          <a:noFill/>
        </p:spPr>
        <p:txBody>
          <a:bodyPr wrap="square">
            <a:spAutoFit/>
          </a:bodyPr>
          <a:lstStyle/>
          <a:p>
            <a:r>
              <a:rPr lang="en-IN" dirty="0"/>
              <a:t>The warriors would be able to view the history of all patients that have been vaccinated by the warrior with details like vial id, vaccine company and name, and timestamp.</a:t>
            </a:r>
          </a:p>
        </p:txBody>
      </p:sp>
    </p:spTree>
    <p:extLst>
      <p:ext uri="{BB962C8B-B14F-4D97-AF65-F5344CB8AC3E}">
        <p14:creationId xmlns:p14="http://schemas.microsoft.com/office/powerpoint/2010/main" val="189324848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accent4">
            <a:lumMod val="40000"/>
            <a:lumOff val="60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DBA5518-C80C-4CED-915F-5031E7684C37}"/>
              </a:ext>
            </a:extLst>
          </p:cNvPr>
          <p:cNvPicPr>
            <a:picLocks noChangeAspect="1"/>
          </p:cNvPicPr>
          <p:nvPr/>
        </p:nvPicPr>
        <p:blipFill>
          <a:blip r:embed="rId2"/>
          <a:stretch>
            <a:fillRect/>
          </a:stretch>
        </p:blipFill>
        <p:spPr>
          <a:xfrm>
            <a:off x="1314310" y="1128406"/>
            <a:ext cx="2000529" cy="4391638"/>
          </a:xfrm>
          <a:prstGeom prst="rect">
            <a:avLst/>
          </a:prstGeom>
        </p:spPr>
      </p:pic>
      <p:sp>
        <p:nvSpPr>
          <p:cNvPr id="5" name="TextBox 4">
            <a:extLst>
              <a:ext uri="{FF2B5EF4-FFF2-40B4-BE49-F238E27FC236}">
                <a16:creationId xmlns:a16="http://schemas.microsoft.com/office/drawing/2014/main" id="{7D1D6BE9-6171-4341-933B-FC4F38E6A19E}"/>
              </a:ext>
            </a:extLst>
          </p:cNvPr>
          <p:cNvSpPr txBox="1"/>
          <p:nvPr/>
        </p:nvSpPr>
        <p:spPr>
          <a:xfrm>
            <a:off x="4343400" y="2782669"/>
            <a:ext cx="6096000" cy="646331"/>
          </a:xfrm>
          <a:prstGeom prst="rect">
            <a:avLst/>
          </a:prstGeom>
          <a:noFill/>
        </p:spPr>
        <p:txBody>
          <a:bodyPr wrap="square">
            <a:spAutoFit/>
          </a:bodyPr>
          <a:lstStyle/>
          <a:p>
            <a:r>
              <a:rPr lang="en-IN" dirty="0"/>
              <a:t>The patient will be authenticated by the Aadhar Card or any Unique Identification Number.</a:t>
            </a:r>
          </a:p>
        </p:txBody>
      </p:sp>
    </p:spTree>
    <p:extLst>
      <p:ext uri="{BB962C8B-B14F-4D97-AF65-F5344CB8AC3E}">
        <p14:creationId xmlns:p14="http://schemas.microsoft.com/office/powerpoint/2010/main" val="192856067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accent4">
            <a:lumMod val="40000"/>
            <a:lumOff val="60000"/>
          </a:schemeClr>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C8FFDD0-A2A2-44A8-80F6-602DD97CAE78}"/>
              </a:ext>
            </a:extLst>
          </p:cNvPr>
          <p:cNvPicPr>
            <a:picLocks noChangeAspect="1"/>
          </p:cNvPicPr>
          <p:nvPr/>
        </p:nvPicPr>
        <p:blipFill>
          <a:blip r:embed="rId2"/>
          <a:stretch>
            <a:fillRect/>
          </a:stretch>
        </p:blipFill>
        <p:spPr>
          <a:xfrm>
            <a:off x="881424" y="585788"/>
            <a:ext cx="2890476" cy="5634038"/>
          </a:xfrm>
          <a:prstGeom prst="rect">
            <a:avLst/>
          </a:prstGeom>
        </p:spPr>
      </p:pic>
      <p:sp>
        <p:nvSpPr>
          <p:cNvPr id="7" name="TextBox 6">
            <a:extLst>
              <a:ext uri="{FF2B5EF4-FFF2-40B4-BE49-F238E27FC236}">
                <a16:creationId xmlns:a16="http://schemas.microsoft.com/office/drawing/2014/main" id="{DA92463C-5591-4AFD-BF09-6176D04B3843}"/>
              </a:ext>
            </a:extLst>
          </p:cNvPr>
          <p:cNvSpPr txBox="1"/>
          <p:nvPr/>
        </p:nvSpPr>
        <p:spPr>
          <a:xfrm>
            <a:off x="6029325" y="2681585"/>
            <a:ext cx="6096000" cy="923330"/>
          </a:xfrm>
          <a:prstGeom prst="rect">
            <a:avLst/>
          </a:prstGeom>
          <a:noFill/>
        </p:spPr>
        <p:txBody>
          <a:bodyPr wrap="square">
            <a:spAutoFit/>
          </a:bodyPr>
          <a:lstStyle/>
          <a:p>
            <a:r>
              <a:rPr lang="en-IN" dirty="0"/>
              <a:t>After submitting the Identification Number, an OTP would be sent to the Patient's mobile number linked to the Identification Number like Aadhar Card.</a:t>
            </a:r>
          </a:p>
        </p:txBody>
      </p:sp>
    </p:spTree>
    <p:extLst>
      <p:ext uri="{BB962C8B-B14F-4D97-AF65-F5344CB8AC3E}">
        <p14:creationId xmlns:p14="http://schemas.microsoft.com/office/powerpoint/2010/main" val="375940545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accent4">
            <a:lumMod val="40000"/>
            <a:lumOff val="60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973BB0B-E9CC-4FE9-9965-431FCC82B1CB}"/>
              </a:ext>
            </a:extLst>
          </p:cNvPr>
          <p:cNvPicPr>
            <a:picLocks noChangeAspect="1"/>
          </p:cNvPicPr>
          <p:nvPr/>
        </p:nvPicPr>
        <p:blipFill>
          <a:blip r:embed="rId2"/>
          <a:stretch>
            <a:fillRect/>
          </a:stretch>
        </p:blipFill>
        <p:spPr>
          <a:xfrm>
            <a:off x="522732" y="661987"/>
            <a:ext cx="2538273" cy="5534025"/>
          </a:xfrm>
          <a:prstGeom prst="rect">
            <a:avLst/>
          </a:prstGeom>
        </p:spPr>
      </p:pic>
      <p:sp>
        <p:nvSpPr>
          <p:cNvPr id="5" name="TextBox 4">
            <a:extLst>
              <a:ext uri="{FF2B5EF4-FFF2-40B4-BE49-F238E27FC236}">
                <a16:creationId xmlns:a16="http://schemas.microsoft.com/office/drawing/2014/main" id="{D53425E3-3978-4397-B76D-0375C9ED7CEE}"/>
              </a:ext>
            </a:extLst>
          </p:cNvPr>
          <p:cNvSpPr txBox="1"/>
          <p:nvPr/>
        </p:nvSpPr>
        <p:spPr>
          <a:xfrm>
            <a:off x="4543425" y="2600236"/>
            <a:ext cx="6096000" cy="1200329"/>
          </a:xfrm>
          <a:prstGeom prst="rect">
            <a:avLst/>
          </a:prstGeom>
          <a:noFill/>
        </p:spPr>
        <p:txBody>
          <a:bodyPr wrap="square">
            <a:spAutoFit/>
          </a:bodyPr>
          <a:lstStyle/>
          <a:p>
            <a:r>
              <a:rPr lang="en-IN" dirty="0"/>
              <a:t>The Patient's Dashboard will display the details of the vaccines that the patient has been injected with, and contain details like Doctor's Id, Vaccination </a:t>
            </a:r>
            <a:r>
              <a:rPr lang="en-IN" dirty="0" err="1"/>
              <a:t>Center</a:t>
            </a:r>
            <a:r>
              <a:rPr lang="en-IN" dirty="0"/>
              <a:t>, Vial Id and expected side effects (if any).</a:t>
            </a:r>
          </a:p>
        </p:txBody>
      </p:sp>
    </p:spTree>
    <p:extLst>
      <p:ext uri="{BB962C8B-B14F-4D97-AF65-F5344CB8AC3E}">
        <p14:creationId xmlns:p14="http://schemas.microsoft.com/office/powerpoint/2010/main" val="188097518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accent4">
            <a:lumMod val="40000"/>
            <a:lumOff val="60000"/>
          </a:schemeClr>
        </a:solidFill>
        <a:effectLst/>
      </p:bgPr>
    </p:bg>
    <p:spTree>
      <p:nvGrpSpPr>
        <p:cNvPr id="1" name=""/>
        <p:cNvGrpSpPr/>
        <p:nvPr/>
      </p:nvGrpSpPr>
      <p:grpSpPr>
        <a:xfrm>
          <a:off x="0" y="0"/>
          <a:ext cx="0" cy="0"/>
          <a:chOff x="0" y="0"/>
          <a:chExt cx="0" cy="0"/>
        </a:xfrm>
      </p:grpSpPr>
      <p:graphicFrame>
        <p:nvGraphicFramePr>
          <p:cNvPr id="2" name="Object 1">
            <a:extLst>
              <a:ext uri="{FF2B5EF4-FFF2-40B4-BE49-F238E27FC236}">
                <a16:creationId xmlns:a16="http://schemas.microsoft.com/office/drawing/2014/main" id="{67AD8887-2171-48A5-875C-FD45DFF49D2F}"/>
              </a:ext>
            </a:extLst>
          </p:cNvPr>
          <p:cNvGraphicFramePr>
            <a:graphicFrameLocks noChangeAspect="1"/>
          </p:cNvGraphicFramePr>
          <p:nvPr>
            <p:extLst>
              <p:ext uri="{D42A27DB-BD31-4B8C-83A1-F6EECF244321}">
                <p14:modId xmlns:p14="http://schemas.microsoft.com/office/powerpoint/2010/main" val="2022484448"/>
              </p:ext>
            </p:extLst>
          </p:nvPr>
        </p:nvGraphicFramePr>
        <p:xfrm>
          <a:off x="6448425" y="0"/>
          <a:ext cx="4724400" cy="6684629"/>
        </p:xfrm>
        <a:graphic>
          <a:graphicData uri="http://schemas.openxmlformats.org/presentationml/2006/ole">
            <mc:AlternateContent xmlns:mc="http://schemas.openxmlformats.org/markup-compatibility/2006">
              <mc:Choice xmlns:v="urn:schemas-microsoft-com:vml" Requires="v">
                <p:oleObj spid="_x0000_s1029" name="Acrobat Document" r:id="rId3" imgW="4533723" imgH="6415677" progId="Acrobat.Document.DC">
                  <p:embed/>
                </p:oleObj>
              </mc:Choice>
              <mc:Fallback>
                <p:oleObj name="Acrobat Document" r:id="rId3" imgW="4533723" imgH="6415677" progId="Acrobat.Document.DC">
                  <p:embed/>
                  <p:pic>
                    <p:nvPicPr>
                      <p:cNvPr id="0" name=""/>
                      <p:cNvPicPr/>
                      <p:nvPr/>
                    </p:nvPicPr>
                    <p:blipFill>
                      <a:blip r:embed="rId4"/>
                      <a:stretch>
                        <a:fillRect/>
                      </a:stretch>
                    </p:blipFill>
                    <p:spPr>
                      <a:xfrm>
                        <a:off x="6448425" y="0"/>
                        <a:ext cx="4724400" cy="6684629"/>
                      </a:xfrm>
                      <a:prstGeom prst="rect">
                        <a:avLst/>
                      </a:prstGeom>
                    </p:spPr>
                  </p:pic>
                </p:oleObj>
              </mc:Fallback>
            </mc:AlternateContent>
          </a:graphicData>
        </a:graphic>
      </p:graphicFrame>
      <p:sp>
        <p:nvSpPr>
          <p:cNvPr id="3" name="TextBox 2">
            <a:extLst>
              <a:ext uri="{FF2B5EF4-FFF2-40B4-BE49-F238E27FC236}">
                <a16:creationId xmlns:a16="http://schemas.microsoft.com/office/drawing/2014/main" id="{2E13A8E7-57D2-4A73-BB80-BA6A2F1E44FF}"/>
              </a:ext>
            </a:extLst>
          </p:cNvPr>
          <p:cNvSpPr txBox="1"/>
          <p:nvPr/>
        </p:nvSpPr>
        <p:spPr>
          <a:xfrm>
            <a:off x="790575" y="2220694"/>
            <a:ext cx="3152775" cy="646331"/>
          </a:xfrm>
          <a:prstGeom prst="rect">
            <a:avLst/>
          </a:prstGeom>
          <a:noFill/>
        </p:spPr>
        <p:txBody>
          <a:bodyPr wrap="square" rtlCol="0">
            <a:spAutoFit/>
          </a:bodyPr>
          <a:lstStyle/>
          <a:p>
            <a:r>
              <a:rPr lang="en-US" dirty="0"/>
              <a:t>Our Research on  Current Health Structure of India</a:t>
            </a:r>
            <a:endParaRPr lang="en-IN" dirty="0"/>
          </a:p>
        </p:txBody>
      </p:sp>
      <p:sp>
        <p:nvSpPr>
          <p:cNvPr id="4" name="TextBox 3">
            <a:extLst>
              <a:ext uri="{FF2B5EF4-FFF2-40B4-BE49-F238E27FC236}">
                <a16:creationId xmlns:a16="http://schemas.microsoft.com/office/drawing/2014/main" id="{17098475-A277-429A-BFCA-FF2CCDD94A30}"/>
              </a:ext>
            </a:extLst>
          </p:cNvPr>
          <p:cNvSpPr txBox="1"/>
          <p:nvPr/>
        </p:nvSpPr>
        <p:spPr>
          <a:xfrm>
            <a:off x="1133475" y="3990975"/>
            <a:ext cx="2152650" cy="646331"/>
          </a:xfrm>
          <a:prstGeom prst="rect">
            <a:avLst/>
          </a:prstGeom>
          <a:noFill/>
        </p:spPr>
        <p:txBody>
          <a:bodyPr wrap="square" rtlCol="0">
            <a:spAutoFit/>
          </a:bodyPr>
          <a:lstStyle/>
          <a:p>
            <a:r>
              <a:rPr lang="en-US" dirty="0"/>
              <a:t>Double click to access the pdf</a:t>
            </a:r>
            <a:endParaRPr lang="en-IN" dirty="0"/>
          </a:p>
        </p:txBody>
      </p:sp>
    </p:spTree>
    <p:extLst>
      <p:ext uri="{BB962C8B-B14F-4D97-AF65-F5344CB8AC3E}">
        <p14:creationId xmlns:p14="http://schemas.microsoft.com/office/powerpoint/2010/main" val="27394920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accent4">
            <a:lumMod val="40000"/>
            <a:lumOff val="60000"/>
          </a:schemeClr>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C037AC0-6C1C-4D8A-9E7E-77F5FD1D5BD4}"/>
              </a:ext>
            </a:extLst>
          </p:cNvPr>
          <p:cNvSpPr txBox="1"/>
          <p:nvPr/>
        </p:nvSpPr>
        <p:spPr>
          <a:xfrm>
            <a:off x="2390775" y="5391150"/>
            <a:ext cx="2152650" cy="646331"/>
          </a:xfrm>
          <a:prstGeom prst="rect">
            <a:avLst/>
          </a:prstGeom>
          <a:noFill/>
        </p:spPr>
        <p:txBody>
          <a:bodyPr wrap="square" rtlCol="0">
            <a:spAutoFit/>
          </a:bodyPr>
          <a:lstStyle/>
          <a:p>
            <a:r>
              <a:rPr lang="en-US" dirty="0"/>
              <a:t>Double click to access the pdf</a:t>
            </a:r>
            <a:endParaRPr lang="en-IN" dirty="0"/>
          </a:p>
        </p:txBody>
      </p:sp>
      <p:sp>
        <p:nvSpPr>
          <p:cNvPr id="3" name="TextBox 2">
            <a:extLst>
              <a:ext uri="{FF2B5EF4-FFF2-40B4-BE49-F238E27FC236}">
                <a16:creationId xmlns:a16="http://schemas.microsoft.com/office/drawing/2014/main" id="{DB39C6AE-9D8E-455F-8D4F-96619C7E501A}"/>
              </a:ext>
            </a:extLst>
          </p:cNvPr>
          <p:cNvSpPr txBox="1"/>
          <p:nvPr/>
        </p:nvSpPr>
        <p:spPr>
          <a:xfrm>
            <a:off x="962025" y="1857375"/>
            <a:ext cx="3581400" cy="646331"/>
          </a:xfrm>
          <a:prstGeom prst="rect">
            <a:avLst/>
          </a:prstGeom>
          <a:noFill/>
        </p:spPr>
        <p:txBody>
          <a:bodyPr wrap="square" rtlCol="0">
            <a:spAutoFit/>
          </a:bodyPr>
          <a:lstStyle/>
          <a:p>
            <a:r>
              <a:rPr lang="en-US" dirty="0"/>
              <a:t>Our Research On current Cold chain and Vaccines.</a:t>
            </a:r>
            <a:endParaRPr lang="en-IN" dirty="0"/>
          </a:p>
        </p:txBody>
      </p:sp>
      <p:graphicFrame>
        <p:nvGraphicFramePr>
          <p:cNvPr id="4" name="Object 3">
            <a:extLst>
              <a:ext uri="{FF2B5EF4-FFF2-40B4-BE49-F238E27FC236}">
                <a16:creationId xmlns:a16="http://schemas.microsoft.com/office/drawing/2014/main" id="{CEFC1DA1-AEEE-4AA3-A273-E0798E458348}"/>
              </a:ext>
            </a:extLst>
          </p:cNvPr>
          <p:cNvGraphicFramePr>
            <a:graphicFrameLocks noChangeAspect="1"/>
          </p:cNvGraphicFramePr>
          <p:nvPr>
            <p:extLst>
              <p:ext uri="{D42A27DB-BD31-4B8C-83A1-F6EECF244321}">
                <p14:modId xmlns:p14="http://schemas.microsoft.com/office/powerpoint/2010/main" val="3625563876"/>
              </p:ext>
            </p:extLst>
          </p:nvPr>
        </p:nvGraphicFramePr>
        <p:xfrm>
          <a:off x="6467475" y="144463"/>
          <a:ext cx="4533900" cy="6415087"/>
        </p:xfrm>
        <a:graphic>
          <a:graphicData uri="http://schemas.openxmlformats.org/presentationml/2006/ole">
            <mc:AlternateContent xmlns:mc="http://schemas.openxmlformats.org/markup-compatibility/2006">
              <mc:Choice xmlns:v="urn:schemas-microsoft-com:vml" Requires="v">
                <p:oleObj spid="_x0000_s2057" name="Acrobat Document" r:id="rId3" imgW="4533723" imgH="6415677" progId="Acrobat.Document.DC">
                  <p:embed/>
                </p:oleObj>
              </mc:Choice>
              <mc:Fallback>
                <p:oleObj name="Acrobat Document" r:id="rId3" imgW="4533723" imgH="6415677" progId="Acrobat.Document.DC">
                  <p:embed/>
                  <p:pic>
                    <p:nvPicPr>
                      <p:cNvPr id="0" name=""/>
                      <p:cNvPicPr/>
                      <p:nvPr/>
                    </p:nvPicPr>
                    <p:blipFill>
                      <a:blip r:embed="rId4"/>
                      <a:stretch>
                        <a:fillRect/>
                      </a:stretch>
                    </p:blipFill>
                    <p:spPr>
                      <a:xfrm>
                        <a:off x="6467475" y="144463"/>
                        <a:ext cx="4533900" cy="6415087"/>
                      </a:xfrm>
                      <a:prstGeom prst="rect">
                        <a:avLst/>
                      </a:prstGeom>
                    </p:spPr>
                  </p:pic>
                </p:oleObj>
              </mc:Fallback>
            </mc:AlternateContent>
          </a:graphicData>
        </a:graphic>
      </p:graphicFrame>
    </p:spTree>
    <p:extLst>
      <p:ext uri="{BB962C8B-B14F-4D97-AF65-F5344CB8AC3E}">
        <p14:creationId xmlns:p14="http://schemas.microsoft.com/office/powerpoint/2010/main" val="42445712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5C20BF0-31DD-4EEF-BAB2-6BF8D1414CD8}"/>
              </a:ext>
            </a:extLst>
          </p:cNvPr>
          <p:cNvSpPr>
            <a:spLocks noGrp="1"/>
          </p:cNvSpPr>
          <p:nvPr>
            <p:ph idx="1"/>
          </p:nvPr>
        </p:nvSpPr>
        <p:spPr/>
        <p:txBody>
          <a:bodyPr>
            <a:normAutofit fontScale="85000" lnSpcReduction="20000"/>
          </a:bodyPr>
          <a:lstStyle/>
          <a:p>
            <a:r>
              <a:rPr lang="en-US" dirty="0"/>
              <a:t>As per our research the current system is flawed by the use of centralized system.</a:t>
            </a:r>
          </a:p>
          <a:p>
            <a:r>
              <a:rPr lang="en-US" dirty="0"/>
              <a:t>To address frauds in private distribution/government distribution having a decentralized system is a must.</a:t>
            </a:r>
          </a:p>
          <a:p>
            <a:r>
              <a:rPr lang="en-US" dirty="0"/>
              <a:t>This will enforce authenticity, credibility and trust for the vaccine in people.</a:t>
            </a:r>
          </a:p>
          <a:p>
            <a:r>
              <a:rPr lang="en-US" dirty="0"/>
              <a:t>No one in immense power/admin will be able to change or manipulate data.</a:t>
            </a:r>
          </a:p>
          <a:p>
            <a:r>
              <a:rPr lang="en-US" b="0" i="0" dirty="0">
                <a:solidFill>
                  <a:srgbClr val="141414"/>
                </a:solidFill>
                <a:effectLst/>
                <a:latin typeface="Neue Helvetica W01"/>
              </a:rPr>
              <a:t>Blockchain offers an immutable, decentralized database that can help all parties be sure that vaccine supplies are being stored and handled properly.</a:t>
            </a:r>
          </a:p>
          <a:p>
            <a:pPr algn="l">
              <a:buFont typeface="Arial" panose="020B0604020202020204" pitchFamily="34" charset="0"/>
              <a:buChar char="•"/>
            </a:pPr>
            <a:r>
              <a:rPr lang="en-US" b="0" i="0" dirty="0">
                <a:solidFill>
                  <a:srgbClr val="141414"/>
                </a:solidFill>
                <a:effectLst/>
                <a:latin typeface="Neue Helvetica W01"/>
              </a:rPr>
              <a:t>It is not owned by anyone, but rather provides a generic standardized protocol that all participants along the supply chain can join and share relevant data</a:t>
            </a:r>
            <a:br>
              <a:rPr lang="en-US" b="0" i="0" dirty="0">
                <a:solidFill>
                  <a:srgbClr val="141414"/>
                </a:solidFill>
                <a:effectLst/>
                <a:latin typeface="Neue Helvetica W01"/>
              </a:rPr>
            </a:br>
            <a:endParaRPr lang="en-US" b="0" i="0" dirty="0">
              <a:solidFill>
                <a:srgbClr val="141414"/>
              </a:solidFill>
              <a:effectLst/>
              <a:latin typeface="Neue Helvetica W01"/>
            </a:endParaRPr>
          </a:p>
          <a:p>
            <a:pPr algn="l">
              <a:buFont typeface="Arial" panose="020B0604020202020204" pitchFamily="34" charset="0"/>
              <a:buChar char="•"/>
            </a:pPr>
            <a:r>
              <a:rPr lang="en-US" b="0" i="0" dirty="0">
                <a:solidFill>
                  <a:srgbClr val="141414"/>
                </a:solidFill>
                <a:effectLst/>
                <a:latin typeface="Neue Helvetica W01"/>
              </a:rPr>
              <a:t>It is immutable, therefore existing information cannot be deleted, only appended, which consequently drives a higher level of accountability by each participant that writes new data</a:t>
            </a:r>
          </a:p>
          <a:p>
            <a:endParaRPr lang="en-US" dirty="0"/>
          </a:p>
        </p:txBody>
      </p:sp>
      <p:sp>
        <p:nvSpPr>
          <p:cNvPr id="4" name="Title 4">
            <a:extLst>
              <a:ext uri="{FF2B5EF4-FFF2-40B4-BE49-F238E27FC236}">
                <a16:creationId xmlns:a16="http://schemas.microsoft.com/office/drawing/2014/main" id="{36D6F8FF-07E2-42A2-A933-7013436E29E4}"/>
              </a:ext>
            </a:extLst>
          </p:cNvPr>
          <p:cNvSpPr>
            <a:spLocks noGrp="1"/>
          </p:cNvSpPr>
          <p:nvPr>
            <p:ph type="title"/>
          </p:nvPr>
        </p:nvSpPr>
        <p:spPr>
          <a:xfrm>
            <a:off x="838200" y="365126"/>
            <a:ext cx="10515600" cy="824578"/>
          </a:xfrm>
          <a:solidFill>
            <a:schemeClr val="bg2"/>
          </a:solidFill>
        </p:spPr>
        <p:txBody>
          <a:bodyPr>
            <a:normAutofit/>
          </a:bodyPr>
          <a:lstStyle/>
          <a:p>
            <a:pPr algn="ctr"/>
            <a:r>
              <a:rPr lang="en-US" dirty="0"/>
              <a:t>Why blockchain and smart contracts.	</a:t>
            </a:r>
            <a:endParaRPr lang="en-IN" dirty="0"/>
          </a:p>
        </p:txBody>
      </p:sp>
    </p:spTree>
    <p:extLst>
      <p:ext uri="{BB962C8B-B14F-4D97-AF65-F5344CB8AC3E}">
        <p14:creationId xmlns:p14="http://schemas.microsoft.com/office/powerpoint/2010/main" val="11631564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D2F0995-D8DA-4E0F-A2CA-D653E6C65785}"/>
              </a:ext>
            </a:extLst>
          </p:cNvPr>
          <p:cNvSpPr>
            <a:spLocks noGrp="1"/>
          </p:cNvSpPr>
          <p:nvPr>
            <p:ph idx="1"/>
          </p:nvPr>
        </p:nvSpPr>
        <p:spPr>
          <a:xfrm>
            <a:off x="838200" y="476655"/>
            <a:ext cx="10515600" cy="5700308"/>
          </a:xfrm>
        </p:spPr>
        <p:txBody>
          <a:bodyPr>
            <a:normAutofit fontScale="85000" lnSpcReduction="20000"/>
          </a:bodyPr>
          <a:lstStyle/>
          <a:p>
            <a:r>
              <a:rPr lang="en-US" b="0" i="0" dirty="0">
                <a:solidFill>
                  <a:srgbClr val="323232"/>
                </a:solidFill>
                <a:effectLst/>
                <a:latin typeface="ibm-plex-sans"/>
              </a:rPr>
              <a:t>There is the logistical challenge of temperature control throughout a complex supply chain and monitoring to ensure that vaccines are kept cold.</a:t>
            </a:r>
          </a:p>
          <a:p>
            <a:r>
              <a:rPr lang="en-US" dirty="0">
                <a:solidFill>
                  <a:srgbClr val="323232"/>
                </a:solidFill>
                <a:latin typeface="ibm-plex-sans"/>
              </a:rPr>
              <a:t>C</a:t>
            </a:r>
            <a:r>
              <a:rPr lang="en-US" b="0" i="0" dirty="0">
                <a:solidFill>
                  <a:srgbClr val="323232"/>
                </a:solidFill>
                <a:effectLst/>
                <a:latin typeface="ibm-plex-sans"/>
              </a:rPr>
              <a:t>oordinating supply with </a:t>
            </a:r>
            <a:r>
              <a:rPr lang="en-US" b="0" i="0" u="none" strike="noStrike" dirty="0">
                <a:effectLst/>
                <a:latin typeface="ibm-plex-sans"/>
              </a:rPr>
              <a:t>time-sensitive second doses</a:t>
            </a:r>
            <a:r>
              <a:rPr lang="en-US" b="0" i="0" dirty="0">
                <a:effectLst/>
                <a:latin typeface="ibm-plex-sans"/>
              </a:rPr>
              <a:t> </a:t>
            </a:r>
            <a:r>
              <a:rPr lang="en-US" b="0" i="0" dirty="0">
                <a:solidFill>
                  <a:srgbClr val="323232"/>
                </a:solidFill>
                <a:effectLst/>
                <a:latin typeface="ibm-plex-sans"/>
              </a:rPr>
              <a:t>of the vaccine will be one key application.</a:t>
            </a:r>
          </a:p>
          <a:p>
            <a:pPr algn="l"/>
            <a:r>
              <a:rPr lang="en-US" b="0" i="0" dirty="0">
                <a:solidFill>
                  <a:srgbClr val="141414"/>
                </a:solidFill>
                <a:effectLst/>
                <a:latin typeface="Neue Helvetica W01"/>
              </a:rPr>
              <a:t>With every vaccine monitored over the blockchain, each link along the chain could keep track of the entire process, and health departments could monitor the chain as a whole and intervene, if required, to ensure proper functioning:</a:t>
            </a:r>
          </a:p>
          <a:p>
            <a:pPr algn="l"/>
            <a:r>
              <a:rPr lang="en-US" b="0" i="0" dirty="0">
                <a:solidFill>
                  <a:srgbClr val="141414"/>
                </a:solidFill>
                <a:effectLst/>
                <a:latin typeface="Neue Helvetica W01"/>
              </a:rPr>
              <a:t> Manufacturers could track whether shipments are delivered on time to their destinations</a:t>
            </a:r>
          </a:p>
          <a:p>
            <a:pPr algn="l"/>
            <a:r>
              <a:rPr lang="en-US" b="0" i="0" dirty="0">
                <a:solidFill>
                  <a:srgbClr val="141414"/>
                </a:solidFill>
                <a:effectLst/>
                <a:latin typeface="Neue Helvetica W01"/>
              </a:rPr>
              <a:t>Distributors would provide a more efficient delivery tracking platform, including storage requirements verifications, and would be the first to know and notify if things go wrong</a:t>
            </a:r>
          </a:p>
          <a:p>
            <a:pPr algn="l"/>
            <a:r>
              <a:rPr lang="en-US" b="0" i="0" dirty="0">
                <a:solidFill>
                  <a:srgbClr val="141414"/>
                </a:solidFill>
                <a:effectLst/>
                <a:latin typeface="Neue Helvetica W01"/>
              </a:rPr>
              <a:t>Hospitals and clinics could better manage their stocks, mitigating supply and demand constraints. Furthermore, they would get guarantees concerning vaccine authenticity and proper storage conditions</a:t>
            </a:r>
          </a:p>
          <a:p>
            <a:pPr algn="l"/>
            <a:r>
              <a:rPr lang="en-US" b="0" i="0" dirty="0">
                <a:solidFill>
                  <a:srgbClr val="141414"/>
                </a:solidFill>
                <a:effectLst/>
                <a:latin typeface="Neue Helvetica W01"/>
              </a:rPr>
              <a:t> Individuals would have an identical guarantee for the specific vaccine they receive</a:t>
            </a:r>
          </a:p>
          <a:p>
            <a:endParaRPr lang="en-US" b="0" i="0" dirty="0">
              <a:solidFill>
                <a:srgbClr val="323232"/>
              </a:solidFill>
              <a:effectLst/>
              <a:latin typeface="ibm-plex-sans"/>
            </a:endParaRPr>
          </a:p>
          <a:p>
            <a:endParaRPr lang="en-US" b="0" i="0" dirty="0">
              <a:solidFill>
                <a:srgbClr val="323232"/>
              </a:solidFill>
              <a:effectLst/>
              <a:latin typeface="ibm-plex-sans"/>
            </a:endParaRPr>
          </a:p>
          <a:p>
            <a:endParaRPr lang="en-IN" dirty="0"/>
          </a:p>
        </p:txBody>
      </p:sp>
    </p:spTree>
    <p:extLst>
      <p:ext uri="{BB962C8B-B14F-4D97-AF65-F5344CB8AC3E}">
        <p14:creationId xmlns:p14="http://schemas.microsoft.com/office/powerpoint/2010/main" val="23701891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E404FCF-F5E3-48A1-AFA9-B820E6C457A0}"/>
              </a:ext>
            </a:extLst>
          </p:cNvPr>
          <p:cNvPicPr>
            <a:picLocks noChangeAspect="1"/>
          </p:cNvPicPr>
          <p:nvPr/>
        </p:nvPicPr>
        <p:blipFill>
          <a:blip r:embed="rId2"/>
          <a:stretch>
            <a:fillRect/>
          </a:stretch>
        </p:blipFill>
        <p:spPr>
          <a:xfrm>
            <a:off x="1894888" y="818785"/>
            <a:ext cx="8402223" cy="5220429"/>
          </a:xfrm>
          <a:prstGeom prst="rect">
            <a:avLst/>
          </a:prstGeom>
        </p:spPr>
      </p:pic>
    </p:spTree>
    <p:extLst>
      <p:ext uri="{BB962C8B-B14F-4D97-AF65-F5344CB8AC3E}">
        <p14:creationId xmlns:p14="http://schemas.microsoft.com/office/powerpoint/2010/main" val="18995802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8E54C8F-7868-4016-9872-69C2749853C3}"/>
              </a:ext>
            </a:extLst>
          </p:cNvPr>
          <p:cNvSpPr>
            <a:spLocks noGrp="1"/>
          </p:cNvSpPr>
          <p:nvPr>
            <p:ph idx="1"/>
          </p:nvPr>
        </p:nvSpPr>
        <p:spPr>
          <a:xfrm>
            <a:off x="638175" y="730250"/>
            <a:ext cx="10515600" cy="4351338"/>
          </a:xfrm>
        </p:spPr>
        <p:txBody>
          <a:bodyPr>
            <a:noAutofit/>
          </a:bodyPr>
          <a:lstStyle/>
          <a:p>
            <a:r>
              <a:rPr lang="en-IN" sz="2000" dirty="0">
                <a:effectLst/>
                <a:latin typeface="Times New Roman" panose="02020603050405020304" pitchFamily="18" charset="0"/>
                <a:ea typeface="Times New Roman" panose="02020603050405020304" pitchFamily="18" charset="0"/>
                <a:cs typeface="Times New Roman" panose="02020603050405020304" pitchFamily="18" charset="0"/>
              </a:rPr>
              <a:t>A solution that involves tracking of vaccine vial from its manufacturing to the its beneficiary.</a:t>
            </a:r>
          </a:p>
          <a:p>
            <a:r>
              <a:rPr lang="en-IN" sz="2000" dirty="0">
                <a:latin typeface="Times New Roman" panose="02020603050405020304" pitchFamily="18" charset="0"/>
                <a:ea typeface="Times New Roman" panose="02020603050405020304" pitchFamily="18" charset="0"/>
                <a:cs typeface="Times New Roman" panose="02020603050405020304" pitchFamily="18" charset="0"/>
              </a:rPr>
              <a:t>We</a:t>
            </a:r>
            <a:r>
              <a:rPr lang="en-IN" sz="2000" dirty="0">
                <a:effectLst/>
                <a:latin typeface="Times New Roman" panose="02020603050405020304" pitchFamily="18" charset="0"/>
                <a:ea typeface="Times New Roman" panose="02020603050405020304" pitchFamily="18" charset="0"/>
                <a:cs typeface="Times New Roman" panose="02020603050405020304" pitchFamily="18" charset="0"/>
              </a:rPr>
              <a:t> want to propose the network of blockchain which provides immutability to the vaccine information such as tracking, path, temperature monitoring to avoid frauds.</a:t>
            </a:r>
          </a:p>
          <a:p>
            <a:r>
              <a:rPr lang="en-IN" sz="2000" dirty="0">
                <a:effectLst/>
                <a:latin typeface="Times New Roman" panose="02020603050405020304" pitchFamily="18" charset="0"/>
                <a:ea typeface="Times New Roman" panose="02020603050405020304" pitchFamily="18" charset="0"/>
                <a:cs typeface="Times New Roman" panose="02020603050405020304" pitchFamily="18" charset="0"/>
              </a:rPr>
              <a:t>We have done a lot of research on what is the current to vaccination procedure in India thing is that when vaccine is being delivered from the government it is mostly monitored and controlled through E-vin systems but it is only for stationery fridge boxes/cold boxes. </a:t>
            </a:r>
          </a:p>
          <a:p>
            <a:r>
              <a:rPr lang="en-IN" sz="2000" dirty="0">
                <a:effectLst/>
                <a:latin typeface="Times New Roman" panose="02020603050405020304" pitchFamily="18" charset="0"/>
                <a:ea typeface="Times New Roman" panose="02020603050405020304" pitchFamily="18" charset="0"/>
                <a:cs typeface="Times New Roman" panose="02020603050405020304" pitchFamily="18" charset="0"/>
              </a:rPr>
              <a:t>To curb frauds in private distribution of vaccine where it is not monitored by any government us to maintain its efficacy to the last point to the beneficiary tracking of vaccine from manufacturing to the beneficiary is a must and it's  credibility is at most thing to care because one's life depend on it will live or die.</a:t>
            </a:r>
          </a:p>
          <a:p>
            <a:r>
              <a:rPr lang="en-IN" sz="2000" dirty="0">
                <a:effectLst/>
                <a:latin typeface="Times New Roman" panose="02020603050405020304" pitchFamily="18" charset="0"/>
                <a:ea typeface="Times New Roman" panose="02020603050405020304" pitchFamily="18" charset="0"/>
                <a:cs typeface="Times New Roman" panose="02020603050405020304" pitchFamily="18" charset="0"/>
              </a:rPr>
              <a:t>Solution: a logistic management information system based on blockchain network. the parts of it will be various manufacturer of the vaccines tell the vaccine vans the decrease it and it enabled refrigerator box or refrigeration unit . </a:t>
            </a:r>
            <a:endParaRPr lang="en-IN" sz="2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396610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9B3AA5C-06A4-4F66-98DB-38695C74A102}"/>
              </a:ext>
            </a:extLst>
          </p:cNvPr>
          <p:cNvPicPr>
            <a:picLocks noChangeAspect="1"/>
          </p:cNvPicPr>
          <p:nvPr/>
        </p:nvPicPr>
        <p:blipFill>
          <a:blip r:embed="rId2"/>
          <a:stretch>
            <a:fillRect/>
          </a:stretch>
        </p:blipFill>
        <p:spPr>
          <a:xfrm>
            <a:off x="1225685" y="617449"/>
            <a:ext cx="9209383" cy="5316423"/>
          </a:xfrm>
          <a:prstGeom prst="rect">
            <a:avLst/>
          </a:prstGeom>
        </p:spPr>
      </p:pic>
    </p:spTree>
    <p:extLst>
      <p:ext uri="{BB962C8B-B14F-4D97-AF65-F5344CB8AC3E}">
        <p14:creationId xmlns:p14="http://schemas.microsoft.com/office/powerpoint/2010/main" val="17312455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303</TotalTime>
  <Words>1966</Words>
  <Application>Microsoft Office PowerPoint</Application>
  <PresentationFormat>Widescreen</PresentationFormat>
  <Paragraphs>157</Paragraphs>
  <Slides>47</Slides>
  <Notes>0</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47</vt:i4>
      </vt:variant>
    </vt:vector>
  </HeadingPairs>
  <TitlesOfParts>
    <vt:vector size="56" baseType="lpstr">
      <vt:lpstr>Arial</vt:lpstr>
      <vt:lpstr>Calibri</vt:lpstr>
      <vt:lpstr>Calibri Light</vt:lpstr>
      <vt:lpstr>ibm-plex-sans</vt:lpstr>
      <vt:lpstr>Neue Helvetica W01</vt:lpstr>
      <vt:lpstr>Raleway</vt:lpstr>
      <vt:lpstr>Times New Roman</vt:lpstr>
      <vt:lpstr>Office Theme</vt:lpstr>
      <vt:lpstr>Adobe Acrobat Document</vt:lpstr>
      <vt:lpstr>PowerPoint Presentation</vt:lpstr>
      <vt:lpstr>Thrust Areas:</vt:lpstr>
      <vt:lpstr>Introduction</vt:lpstr>
      <vt:lpstr>Overview of Technology Involved</vt:lpstr>
      <vt:lpstr>Why blockchain and smart contracts.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Key Points</vt:lpstr>
      <vt:lpstr>Network Key terms</vt:lpstr>
      <vt:lpstr>Visibility of Network</vt:lpstr>
      <vt:lpstr>PowerPoint Presentation</vt:lpstr>
      <vt:lpstr>Vaccine Vials</vt:lpstr>
      <vt:lpstr>Transactions</vt:lpstr>
      <vt:lpstr>Electronic documentation</vt:lpstr>
      <vt:lpstr>Have you applied for multiple problem statements? What is the linkage you have for the same, please provide information for each of them</vt:lpstr>
      <vt:lpstr>Example: </vt:lpstr>
      <vt:lpstr>PowerPoint Presentation</vt:lpstr>
      <vt:lpstr>PowerPoint Presentation</vt:lpstr>
      <vt:lpstr>Why Blockchain? </vt:lpstr>
      <vt:lpstr>Sample demo</vt:lpstr>
      <vt:lpstr>Node View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Apoorva gupta</dc:creator>
  <cp:lastModifiedBy>Apoorva gupta</cp:lastModifiedBy>
  <cp:revision>21</cp:revision>
  <dcterms:created xsi:type="dcterms:W3CDTF">2021-01-18T12:25:52Z</dcterms:created>
  <dcterms:modified xsi:type="dcterms:W3CDTF">2021-01-18T17:28:55Z</dcterms:modified>
</cp:coreProperties>
</file>